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2" r:id="rId1"/>
    <p:sldMasterId id="2147483705" r:id="rId2"/>
  </p:sldMasterIdLst>
  <p:sldIdLst>
    <p:sldId id="257" r:id="rId3"/>
    <p:sldId id="258" r:id="rId4"/>
    <p:sldId id="259" r:id="rId5"/>
    <p:sldId id="261" r:id="rId6"/>
    <p:sldId id="262" r:id="rId7"/>
    <p:sldId id="263" r:id="rId8"/>
    <p:sldId id="264" r:id="rId9"/>
    <p:sldId id="265" r:id="rId10"/>
    <p:sldId id="267" r:id="rId11"/>
    <p:sldId id="268" r:id="rId12"/>
    <p:sldId id="269" r:id="rId13"/>
    <p:sldId id="270" r:id="rId14"/>
    <p:sldId id="276" r:id="rId15"/>
    <p:sldId id="277" r:id="rId16"/>
    <p:sldId id="278" r:id="rId17"/>
    <p:sldId id="273" r:id="rId18"/>
    <p:sldId id="274" r:id="rId19"/>
    <p:sldId id="266" r:id="rId20"/>
    <p:sldId id="275"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961" autoAdjust="0"/>
    <p:restoredTop sz="94660"/>
  </p:normalViewPr>
  <p:slideViewPr>
    <p:cSldViewPr snapToGrid="0">
      <p:cViewPr varScale="1">
        <p:scale>
          <a:sx n="67" d="100"/>
          <a:sy n="67" d="100"/>
        </p:scale>
        <p:origin x="6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40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5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62088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8381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2609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5850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546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2116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82140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6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8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68287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8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8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9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97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9403"/>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2418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6" y="1200653"/>
            <a:ext cx="12683345" cy="2353597"/>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775122" y="256616"/>
            <a:ext cx="4806061" cy="156966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55866</a:t>
            </a:r>
            <a:b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b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Data Science</a:t>
            </a:r>
            <a:endParaRPr kumimoji="0" lang="ko-KR" alt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98115" y="5247841"/>
            <a:ext cx="6155104"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Presented</a:t>
            </a:r>
            <a:r>
              <a:rPr lang="en-US" altLang="ko-KR" sz="5400" b="1" dirty="0">
                <a:solidFill>
                  <a:prstClr val="white"/>
                </a:solidFill>
                <a:latin typeface="Arial"/>
                <a:cs typeface="Arial" pitchFamily="34" charset="0"/>
              </a:rPr>
              <a:t> By:</a:t>
            </a:r>
            <a:endParaRPr kumimoji="0" lang="ko-KR" altLang="en-US" sz="5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6" name="TextBox 115">
            <a:extLst>
              <a:ext uri="{FF2B5EF4-FFF2-40B4-BE49-F238E27FC236}">
                <a16:creationId xmlns:a16="http://schemas.microsoft.com/office/drawing/2014/main" id="{6CD13B41-09E4-4492-BC7B-6472F68B3511}"/>
              </a:ext>
            </a:extLst>
          </p:cNvPr>
          <p:cNvSpPr txBox="1"/>
          <p:nvPr/>
        </p:nvSpPr>
        <p:spPr>
          <a:xfrm>
            <a:off x="775122" y="6150114"/>
            <a:ext cx="11015598" cy="70788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Elior</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Sastiel</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Dan &amp;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Roie</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Cohen</a:t>
            </a:r>
            <a:endParaRPr kumimoji="0" lang="ko-KR" altLang="en-US"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6CD13B41-09E4-4492-BC7B-6472F68B3511}"/>
              </a:ext>
            </a:extLst>
          </p:cNvPr>
          <p:cNvSpPr txBox="1"/>
          <p:nvPr/>
        </p:nvSpPr>
        <p:spPr>
          <a:xfrm>
            <a:off x="248452" y="3669305"/>
            <a:ext cx="9071697" cy="110799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Telehealth</a:t>
            </a:r>
            <a:r>
              <a:rPr kumimoji="0" lang="en-US" altLang="ko-KR" sz="6600" b="1" i="0" u="none" strike="noStrike" kern="1200" cap="none" spc="0" normalizeH="0" noProof="0" dirty="0">
                <a:ln>
                  <a:noFill/>
                </a:ln>
                <a:solidFill>
                  <a:prstClr val="white"/>
                </a:solidFill>
                <a:effectLst/>
                <a:uLnTx/>
                <a:uFillTx/>
                <a:latin typeface="Arial"/>
                <a:cs typeface="Arial" pitchFamily="34" charset="0"/>
              </a:rPr>
              <a:t> &amp; Data</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5241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0"/>
          </p:nvPr>
        </p:nvSpPr>
        <p:spPr/>
        <p:txBody>
          <a:bodyPr/>
          <a:lstStyle/>
          <a:p>
            <a:r>
              <a:rPr lang="en-US" dirty="0" err="1"/>
              <a:t>tSNE</a:t>
            </a:r>
            <a:r>
              <a:rPr lang="en-US" dirty="0"/>
              <a:t> on the reduced dataset</a:t>
            </a:r>
            <a:endParaRPr lang="he-IL" dirty="0"/>
          </a:p>
        </p:txBody>
      </p:sp>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7560" t="9090" r="9198" b="5697"/>
          <a:stretch/>
        </p:blipFill>
        <p:spPr>
          <a:xfrm>
            <a:off x="4970650" y="1288473"/>
            <a:ext cx="6926076" cy="4422372"/>
          </a:xfrm>
          <a:prstGeom prst="rect">
            <a:avLst/>
          </a:prstGeom>
        </p:spPr>
      </p:pic>
      <p:sp>
        <p:nvSpPr>
          <p:cNvPr id="6" name="TextBox 5">
            <a:extLst>
              <a:ext uri="{FF2B5EF4-FFF2-40B4-BE49-F238E27FC236}">
                <a16:creationId xmlns:a16="http://schemas.microsoft.com/office/drawing/2014/main" id="{94153E7C-D3FA-44C0-B2B5-C2AF9064CA2C}"/>
              </a:ext>
            </a:extLst>
          </p:cNvPr>
          <p:cNvSpPr txBox="1"/>
          <p:nvPr/>
        </p:nvSpPr>
        <p:spPr>
          <a:xfrm>
            <a:off x="72017" y="1221697"/>
            <a:ext cx="5142452" cy="2554545"/>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Dataset was reduced to 30 features and we can see that the data now is less obviously separated</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There are some nice clusters around Liver diseases (Hepatitis, Chronic cholestasis and Jaundice)</a:t>
            </a:r>
          </a:p>
          <a:p>
            <a:pPr>
              <a:lnSpc>
                <a:spcPct val="150000"/>
              </a:lnSpc>
            </a:pPr>
            <a:endParaRPr lang="en-US" sz="1600" dirty="0"/>
          </a:p>
        </p:txBody>
      </p:sp>
    </p:spTree>
    <p:extLst>
      <p:ext uri="{BB962C8B-B14F-4D97-AF65-F5344CB8AC3E}">
        <p14:creationId xmlns:p14="http://schemas.microsoft.com/office/powerpoint/2010/main" val="27939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5B8D8628-FF11-471F-A7CE-BD56142E3554}"/>
              </a:ext>
            </a:extLst>
          </p:cNvPr>
          <p:cNvSpPr>
            <a:spLocks noGrp="1"/>
          </p:cNvSpPr>
          <p:nvPr>
            <p:ph type="body" sz="quarter" idx="10"/>
          </p:nvPr>
        </p:nvSpPr>
        <p:spPr/>
        <p:txBody>
          <a:bodyPr/>
          <a:lstStyle/>
          <a:p>
            <a:r>
              <a:rPr lang="en-US" dirty="0"/>
              <a:t>KNN</a:t>
            </a:r>
            <a:endParaRPr lang="he-IL" dirty="0"/>
          </a:p>
        </p:txBody>
      </p:sp>
      <p:sp>
        <p:nvSpPr>
          <p:cNvPr id="4" name="TextBox 5">
            <a:extLst>
              <a:ext uri="{FF2B5EF4-FFF2-40B4-BE49-F238E27FC236}">
                <a16:creationId xmlns:a16="http://schemas.microsoft.com/office/drawing/2014/main" id="{E4BD162E-566B-44AE-B8B0-85366A8E91BF}"/>
              </a:ext>
            </a:extLst>
          </p:cNvPr>
          <p:cNvSpPr txBox="1"/>
          <p:nvPr/>
        </p:nvSpPr>
        <p:spPr>
          <a:xfrm>
            <a:off x="535842" y="1340967"/>
            <a:ext cx="5732435" cy="3986219"/>
          </a:xfrm>
          <a:prstGeom prst="rect">
            <a:avLst/>
          </a:prstGeom>
          <a:noFill/>
        </p:spPr>
        <p:txBody>
          <a:bodyPr wrap="square" rtlCol="0">
            <a:spAutoFit/>
          </a:bodyPr>
          <a:lstStyle/>
          <a:p>
            <a:endParaRPr lang="en-US" sz="1600" dirty="0"/>
          </a:p>
          <a:p>
            <a:pPr>
              <a:lnSpc>
                <a:spcPct val="150000"/>
              </a:lnSpc>
            </a:pPr>
            <a:r>
              <a:rPr lang="en-US" sz="1600" dirty="0"/>
              <a:t>For the beginning, we decided to run the simplest classification algorithms - KNN.</a:t>
            </a:r>
          </a:p>
          <a:p>
            <a:pPr marL="285750" indent="-285750">
              <a:lnSpc>
                <a:spcPct val="150000"/>
              </a:lnSpc>
              <a:buFont typeface="Arial" panose="020B0604020202020204" pitchFamily="34" charset="0"/>
              <a:buChar char="•"/>
            </a:pPr>
            <a:r>
              <a:rPr lang="en-US" sz="1600" dirty="0"/>
              <a:t>First – we run KNN on the Data before we dropped irrelevant features, the score was 1.</a:t>
            </a:r>
          </a:p>
          <a:p>
            <a:pPr>
              <a:lnSpc>
                <a:spcPct val="150000"/>
              </a:lnSpc>
            </a:pPr>
            <a:r>
              <a:rPr lang="en-US" sz="1600" dirty="0"/>
              <a:t>    In one hand the result is good but data was not so difficult.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 we dropped some features, and we run the KNN again and the result is shown in the chart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We split the data to 70% train and 30% test.</a:t>
            </a:r>
          </a:p>
        </p:txBody>
      </p:sp>
      <p:pic>
        <p:nvPicPr>
          <p:cNvPr id="5" name="תמונה 4">
            <a:extLst>
              <a:ext uri="{FF2B5EF4-FFF2-40B4-BE49-F238E27FC236}">
                <a16:creationId xmlns:a16="http://schemas.microsoft.com/office/drawing/2014/main" id="{1D387796-4335-4CF1-B237-28834C2F29F4}"/>
              </a:ext>
            </a:extLst>
          </p:cNvPr>
          <p:cNvPicPr>
            <a:picLocks noChangeAspect="1"/>
          </p:cNvPicPr>
          <p:nvPr/>
        </p:nvPicPr>
        <p:blipFill>
          <a:blip r:embed="rId2"/>
          <a:stretch>
            <a:fillRect/>
          </a:stretch>
        </p:blipFill>
        <p:spPr>
          <a:xfrm>
            <a:off x="6765234" y="1491284"/>
            <a:ext cx="4572000" cy="3371850"/>
          </a:xfrm>
          <a:prstGeom prst="rect">
            <a:avLst/>
          </a:prstGeom>
        </p:spPr>
      </p:pic>
    </p:spTree>
    <p:extLst>
      <p:ext uri="{BB962C8B-B14F-4D97-AF65-F5344CB8AC3E}">
        <p14:creationId xmlns:p14="http://schemas.microsoft.com/office/powerpoint/2010/main" val="390997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קבוצה 7"/>
          <p:cNvGrpSpPr/>
          <p:nvPr/>
        </p:nvGrpSpPr>
        <p:grpSpPr>
          <a:xfrm>
            <a:off x="7975885" y="701632"/>
            <a:ext cx="3578807" cy="2615146"/>
            <a:chOff x="6615368" y="1553528"/>
            <a:chExt cx="5281358" cy="3944514"/>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8" y="1553528"/>
              <a:ext cx="5281358" cy="3944514"/>
            </a:xfrm>
            <a:prstGeom prst="rect">
              <a:avLst/>
            </a:prstGeom>
          </p:spPr>
        </p:pic>
        <p:sp>
          <p:nvSpPr>
            <p:cNvPr id="5" name="TextBox 4"/>
            <p:cNvSpPr txBox="1"/>
            <p:nvPr/>
          </p:nvSpPr>
          <p:spPr>
            <a:xfrm>
              <a:off x="9538680" y="2294312"/>
              <a:ext cx="1845425" cy="402200"/>
            </a:xfrm>
            <a:prstGeom prst="rect">
              <a:avLst/>
            </a:prstGeom>
            <a:noFill/>
          </p:spPr>
          <p:txBody>
            <a:bodyPr wrap="square" rtlCol="1">
              <a:spAutoFit/>
            </a:bodyPr>
            <a:lstStyle/>
            <a:p>
              <a:r>
                <a:rPr lang="en-US" sz="1400" dirty="0"/>
                <a:t>Overfitting</a:t>
              </a:r>
              <a:endParaRPr lang="he-IL" sz="1400" dirty="0"/>
            </a:p>
          </p:txBody>
        </p:sp>
        <p:sp>
          <p:nvSpPr>
            <p:cNvPr id="6" name="TextBox 5"/>
            <p:cNvSpPr txBox="1"/>
            <p:nvPr/>
          </p:nvSpPr>
          <p:spPr>
            <a:xfrm rot="17710060">
              <a:off x="6857651" y="3388252"/>
              <a:ext cx="1845425" cy="378085"/>
            </a:xfrm>
            <a:prstGeom prst="rect">
              <a:avLst/>
            </a:prstGeom>
            <a:noFill/>
          </p:spPr>
          <p:txBody>
            <a:bodyPr wrap="square" rtlCol="1">
              <a:spAutoFit/>
            </a:bodyPr>
            <a:lstStyle/>
            <a:p>
              <a:r>
                <a:rPr lang="en-US" sz="1400" dirty="0"/>
                <a:t>Under fitting</a:t>
              </a:r>
              <a:endParaRPr lang="he-IL" sz="1400" dirty="0"/>
            </a:p>
          </p:txBody>
        </p:sp>
      </p:grpSp>
      <p:pic>
        <p:nvPicPr>
          <p:cNvPr id="7" name="תמונה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239" y="3455216"/>
            <a:ext cx="4296761" cy="3209143"/>
          </a:xfrm>
          <a:prstGeom prst="rect">
            <a:avLst/>
          </a:prstGeom>
        </p:spPr>
      </p:pic>
      <p:sp>
        <p:nvSpPr>
          <p:cNvPr id="2" name="מציין מיקום טקסט 1"/>
          <p:cNvSpPr>
            <a:spLocks noGrp="1"/>
          </p:cNvSpPr>
          <p:nvPr>
            <p:ph type="body" sz="quarter" idx="10"/>
          </p:nvPr>
        </p:nvSpPr>
        <p:spPr/>
        <p:txBody>
          <a:bodyPr/>
          <a:lstStyle/>
          <a:p>
            <a:r>
              <a:rPr lang="en-US" dirty="0"/>
              <a:t>Decision Tree</a:t>
            </a:r>
            <a:endParaRPr lang="he-IL" dirty="0"/>
          </a:p>
        </p:txBody>
      </p:sp>
      <p:sp>
        <p:nvSpPr>
          <p:cNvPr id="9" name="TextBox 5">
            <a:extLst>
              <a:ext uri="{FF2B5EF4-FFF2-40B4-BE49-F238E27FC236}">
                <a16:creationId xmlns:a16="http://schemas.microsoft.com/office/drawing/2014/main" id="{E4BD162E-566B-44AE-B8B0-85366A8E91BF}"/>
              </a:ext>
            </a:extLst>
          </p:cNvPr>
          <p:cNvSpPr txBox="1"/>
          <p:nvPr/>
        </p:nvSpPr>
        <p:spPr>
          <a:xfrm>
            <a:off x="535842" y="1340967"/>
            <a:ext cx="5732435" cy="830997"/>
          </a:xfrm>
          <a:prstGeom prst="rect">
            <a:avLst/>
          </a:prstGeom>
          <a:noFill/>
        </p:spPr>
        <p:txBody>
          <a:bodyPr wrap="square" rtlCol="0">
            <a:spAutoFit/>
          </a:bodyPr>
          <a:lstStyle/>
          <a:p>
            <a:r>
              <a:rPr lang="en-US" sz="1600" dirty="0"/>
              <a:t>Selected tree depth of 12 to avoid overfitting and </a:t>
            </a:r>
            <a:r>
              <a:rPr lang="en-US" sz="1600" dirty="0" err="1"/>
              <a:t>underfitting</a:t>
            </a:r>
            <a:endParaRPr lang="en-US" sz="1600" dirty="0"/>
          </a:p>
          <a:p>
            <a:endParaRPr lang="en-US" sz="1600" dirty="0"/>
          </a:p>
          <a:p>
            <a:r>
              <a:rPr lang="en-US" sz="1600" dirty="0"/>
              <a:t>Accuracy of the model is 75%</a:t>
            </a:r>
          </a:p>
        </p:txBody>
      </p:sp>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19" y="2838114"/>
            <a:ext cx="6525479" cy="3386598"/>
          </a:xfrm>
          <a:prstGeom prst="rect">
            <a:avLst/>
          </a:prstGeom>
        </p:spPr>
      </p:pic>
    </p:spTree>
    <p:extLst>
      <p:ext uri="{BB962C8B-B14F-4D97-AF65-F5344CB8AC3E}">
        <p14:creationId xmlns:p14="http://schemas.microsoft.com/office/powerpoint/2010/main" val="400054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39EDBDAE-DBA0-46F6-9943-2BDB05A7A29E}"/>
              </a:ext>
            </a:extLst>
          </p:cNvPr>
          <p:cNvSpPr>
            <a:spLocks noGrp="1"/>
          </p:cNvSpPr>
          <p:nvPr>
            <p:ph type="body" sz="quarter" idx="10"/>
          </p:nvPr>
        </p:nvSpPr>
        <p:spPr/>
        <p:txBody>
          <a:bodyPr/>
          <a:lstStyle/>
          <a:p>
            <a:r>
              <a:rPr lang="en-US" dirty="0"/>
              <a:t>Random forest</a:t>
            </a:r>
            <a:endParaRPr lang="he-IL" dirty="0"/>
          </a:p>
        </p:txBody>
      </p:sp>
      <p:pic>
        <p:nvPicPr>
          <p:cNvPr id="3" name="תמונה 2">
            <a:extLst>
              <a:ext uri="{FF2B5EF4-FFF2-40B4-BE49-F238E27FC236}">
                <a16:creationId xmlns:a16="http://schemas.microsoft.com/office/drawing/2014/main" id="{AC603A0C-07EB-4DAB-B1D7-F5BFEC229709}"/>
              </a:ext>
            </a:extLst>
          </p:cNvPr>
          <p:cNvPicPr>
            <a:picLocks noChangeAspect="1"/>
          </p:cNvPicPr>
          <p:nvPr/>
        </p:nvPicPr>
        <p:blipFill>
          <a:blip r:embed="rId2"/>
          <a:stretch>
            <a:fillRect/>
          </a:stretch>
        </p:blipFill>
        <p:spPr>
          <a:xfrm>
            <a:off x="6877051" y="1493275"/>
            <a:ext cx="5124449" cy="3871449"/>
          </a:xfrm>
          <a:prstGeom prst="rect">
            <a:avLst/>
          </a:prstGeom>
        </p:spPr>
      </p:pic>
      <p:sp>
        <p:nvSpPr>
          <p:cNvPr id="5" name="TextBox 5">
            <a:extLst>
              <a:ext uri="{FF2B5EF4-FFF2-40B4-BE49-F238E27FC236}">
                <a16:creationId xmlns:a16="http://schemas.microsoft.com/office/drawing/2014/main" id="{A6410093-4660-4F4F-9545-8FAAD572B0A7}"/>
              </a:ext>
            </a:extLst>
          </p:cNvPr>
          <p:cNvSpPr txBox="1"/>
          <p:nvPr/>
        </p:nvSpPr>
        <p:spPr>
          <a:xfrm>
            <a:off x="535842" y="1340967"/>
            <a:ext cx="5732435" cy="1077218"/>
          </a:xfrm>
          <a:prstGeom prst="rect">
            <a:avLst/>
          </a:prstGeom>
          <a:noFill/>
        </p:spPr>
        <p:txBody>
          <a:bodyPr wrap="square" rtlCol="0">
            <a:spAutoFit/>
          </a:bodyPr>
          <a:lstStyle/>
          <a:p>
            <a:r>
              <a:rPr lang="en-US" sz="1600" dirty="0"/>
              <a:t>After testing several number of estimators, we decided to choose 100. </a:t>
            </a:r>
          </a:p>
          <a:p>
            <a:endParaRPr lang="en-US" sz="1600" dirty="0"/>
          </a:p>
          <a:p>
            <a:r>
              <a:rPr lang="en-US" sz="1600" dirty="0"/>
              <a:t>Accuracy of the model is 80%</a:t>
            </a:r>
          </a:p>
        </p:txBody>
      </p:sp>
    </p:spTree>
    <p:extLst>
      <p:ext uri="{BB962C8B-B14F-4D97-AF65-F5344CB8AC3E}">
        <p14:creationId xmlns:p14="http://schemas.microsoft.com/office/powerpoint/2010/main" val="327580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B67416D1-A3BA-410B-877C-589F8435EA31}"/>
              </a:ext>
            </a:extLst>
          </p:cNvPr>
          <p:cNvSpPr>
            <a:spLocks noGrp="1"/>
          </p:cNvSpPr>
          <p:nvPr>
            <p:ph type="body" sz="quarter" idx="10"/>
          </p:nvPr>
        </p:nvSpPr>
        <p:spPr>
          <a:xfrm>
            <a:off x="323529" y="339509"/>
            <a:ext cx="9406259" cy="724247"/>
          </a:xfrm>
        </p:spPr>
        <p:txBody>
          <a:bodyPr/>
          <a:lstStyle/>
          <a:p>
            <a:r>
              <a:rPr lang="en-US" dirty="0" err="1"/>
              <a:t>xgboost</a:t>
            </a:r>
            <a:endParaRPr lang="he-IL" dirty="0"/>
          </a:p>
        </p:txBody>
      </p:sp>
      <p:pic>
        <p:nvPicPr>
          <p:cNvPr id="3" name="תמונה 2">
            <a:extLst>
              <a:ext uri="{FF2B5EF4-FFF2-40B4-BE49-F238E27FC236}">
                <a16:creationId xmlns:a16="http://schemas.microsoft.com/office/drawing/2014/main" id="{18E7FE96-1ED9-489F-9BA2-80E0BB9E6781}"/>
              </a:ext>
            </a:extLst>
          </p:cNvPr>
          <p:cNvPicPr>
            <a:picLocks noChangeAspect="1"/>
          </p:cNvPicPr>
          <p:nvPr/>
        </p:nvPicPr>
        <p:blipFill>
          <a:blip r:embed="rId2"/>
          <a:stretch>
            <a:fillRect/>
          </a:stretch>
        </p:blipFill>
        <p:spPr>
          <a:xfrm>
            <a:off x="7072315" y="2964547"/>
            <a:ext cx="4133689" cy="3125149"/>
          </a:xfrm>
          <a:prstGeom prst="rect">
            <a:avLst/>
          </a:prstGeom>
        </p:spPr>
      </p:pic>
      <p:pic>
        <p:nvPicPr>
          <p:cNvPr id="4" name="תמונה 3">
            <a:extLst>
              <a:ext uri="{FF2B5EF4-FFF2-40B4-BE49-F238E27FC236}">
                <a16:creationId xmlns:a16="http://schemas.microsoft.com/office/drawing/2014/main" id="{A20D2C79-33D0-4837-86E7-43EA4F5AD449}"/>
              </a:ext>
            </a:extLst>
          </p:cNvPr>
          <p:cNvPicPr>
            <a:picLocks noChangeAspect="1"/>
          </p:cNvPicPr>
          <p:nvPr/>
        </p:nvPicPr>
        <p:blipFill>
          <a:blip r:embed="rId3"/>
          <a:stretch>
            <a:fillRect/>
          </a:stretch>
        </p:blipFill>
        <p:spPr>
          <a:xfrm>
            <a:off x="7072315" y="701632"/>
            <a:ext cx="3762375" cy="2509837"/>
          </a:xfrm>
          <a:prstGeom prst="rect">
            <a:avLst/>
          </a:prstGeom>
        </p:spPr>
      </p:pic>
      <p:sp>
        <p:nvSpPr>
          <p:cNvPr id="7" name="TextBox 5">
            <a:extLst>
              <a:ext uri="{FF2B5EF4-FFF2-40B4-BE49-F238E27FC236}">
                <a16:creationId xmlns:a16="http://schemas.microsoft.com/office/drawing/2014/main" id="{3ACBCC0E-0EC8-4956-A163-A0CA4CCB0978}"/>
              </a:ext>
            </a:extLst>
          </p:cNvPr>
          <p:cNvSpPr txBox="1"/>
          <p:nvPr/>
        </p:nvSpPr>
        <p:spPr>
          <a:xfrm>
            <a:off x="535842" y="1340967"/>
            <a:ext cx="5732435" cy="1569660"/>
          </a:xfrm>
          <a:prstGeom prst="rect">
            <a:avLst/>
          </a:prstGeom>
          <a:noFill/>
        </p:spPr>
        <p:txBody>
          <a:bodyPr wrap="square" rtlCol="0">
            <a:spAutoFit/>
          </a:bodyPr>
          <a:lstStyle/>
          <a:p>
            <a:r>
              <a:rPr lang="en-US" sz="1600" dirty="0"/>
              <a:t>To avoid </a:t>
            </a:r>
            <a:r>
              <a:rPr lang="en-US" sz="1600" dirty="0" err="1"/>
              <a:t>overfiting</a:t>
            </a:r>
            <a:r>
              <a:rPr lang="en-US" sz="1600" dirty="0"/>
              <a:t> we had to choose epochs number. </a:t>
            </a:r>
          </a:p>
          <a:p>
            <a:r>
              <a:rPr lang="en-US" sz="1600" dirty="0"/>
              <a:t>The best result we can see at the chart is 20.</a:t>
            </a:r>
          </a:p>
          <a:p>
            <a:r>
              <a:rPr lang="en-US" sz="1600" dirty="0"/>
              <a:t> </a:t>
            </a:r>
          </a:p>
          <a:p>
            <a:r>
              <a:rPr lang="en-US" sz="1600" dirty="0"/>
              <a:t>Accuracy of the model is 81.25%</a:t>
            </a:r>
          </a:p>
          <a:p>
            <a:endParaRPr lang="en-US" sz="1600" dirty="0"/>
          </a:p>
          <a:p>
            <a:r>
              <a:rPr lang="en-US" sz="1600" dirty="0"/>
              <a:t>Better then Random forest but not a significant improvement </a:t>
            </a:r>
          </a:p>
        </p:txBody>
      </p:sp>
    </p:spTree>
    <p:extLst>
      <p:ext uri="{BB962C8B-B14F-4D97-AF65-F5344CB8AC3E}">
        <p14:creationId xmlns:p14="http://schemas.microsoft.com/office/powerpoint/2010/main" val="239067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DF3484ED-2D69-414E-B65C-04ACF1272AB3}"/>
              </a:ext>
            </a:extLst>
          </p:cNvPr>
          <p:cNvSpPr>
            <a:spLocks noGrp="1"/>
          </p:cNvSpPr>
          <p:nvPr>
            <p:ph type="body" sz="quarter" idx="10"/>
          </p:nvPr>
        </p:nvSpPr>
        <p:spPr/>
        <p:txBody>
          <a:bodyPr/>
          <a:lstStyle/>
          <a:p>
            <a:r>
              <a:rPr lang="en-US" dirty="0"/>
              <a:t>Logistic Regression</a:t>
            </a:r>
            <a:endParaRPr lang="he-IL" dirty="0"/>
          </a:p>
        </p:txBody>
      </p:sp>
      <p:pic>
        <p:nvPicPr>
          <p:cNvPr id="3" name="תמונה 2">
            <a:extLst>
              <a:ext uri="{FF2B5EF4-FFF2-40B4-BE49-F238E27FC236}">
                <a16:creationId xmlns:a16="http://schemas.microsoft.com/office/drawing/2014/main" id="{BE9B5933-D0C1-4D98-94D4-2C7D3EC933E6}"/>
              </a:ext>
            </a:extLst>
          </p:cNvPr>
          <p:cNvPicPr>
            <a:picLocks noChangeAspect="1"/>
          </p:cNvPicPr>
          <p:nvPr/>
        </p:nvPicPr>
        <p:blipFill>
          <a:blip r:embed="rId2"/>
          <a:stretch>
            <a:fillRect/>
          </a:stretch>
        </p:blipFill>
        <p:spPr>
          <a:xfrm>
            <a:off x="4483893" y="1367498"/>
            <a:ext cx="3224213" cy="2488139"/>
          </a:xfrm>
          <a:prstGeom prst="rect">
            <a:avLst/>
          </a:prstGeom>
        </p:spPr>
      </p:pic>
      <p:pic>
        <p:nvPicPr>
          <p:cNvPr id="4" name="תמונה 3">
            <a:extLst>
              <a:ext uri="{FF2B5EF4-FFF2-40B4-BE49-F238E27FC236}">
                <a16:creationId xmlns:a16="http://schemas.microsoft.com/office/drawing/2014/main" id="{7B99E9CC-1289-4722-8CA1-889E17F2195F}"/>
              </a:ext>
            </a:extLst>
          </p:cNvPr>
          <p:cNvPicPr>
            <a:picLocks noChangeAspect="1"/>
          </p:cNvPicPr>
          <p:nvPr/>
        </p:nvPicPr>
        <p:blipFill>
          <a:blip r:embed="rId3"/>
          <a:stretch>
            <a:fillRect/>
          </a:stretch>
        </p:blipFill>
        <p:spPr>
          <a:xfrm>
            <a:off x="3700461" y="3997454"/>
            <a:ext cx="4791075" cy="323850"/>
          </a:xfrm>
          <a:prstGeom prst="rect">
            <a:avLst/>
          </a:prstGeom>
        </p:spPr>
      </p:pic>
      <p:sp>
        <p:nvSpPr>
          <p:cNvPr id="6" name="TextBox 5">
            <a:extLst>
              <a:ext uri="{FF2B5EF4-FFF2-40B4-BE49-F238E27FC236}">
                <a16:creationId xmlns:a16="http://schemas.microsoft.com/office/drawing/2014/main" id="{7BE55D96-F39C-4A4B-8D6C-2613445F3F27}"/>
              </a:ext>
            </a:extLst>
          </p:cNvPr>
          <p:cNvSpPr txBox="1"/>
          <p:nvPr/>
        </p:nvSpPr>
        <p:spPr>
          <a:xfrm>
            <a:off x="3142089" y="4543406"/>
            <a:ext cx="5907821" cy="830997"/>
          </a:xfrm>
          <a:prstGeom prst="rect">
            <a:avLst/>
          </a:prstGeom>
          <a:noFill/>
        </p:spPr>
        <p:txBody>
          <a:bodyPr wrap="square" rtlCol="0">
            <a:spAutoFit/>
          </a:bodyPr>
          <a:lstStyle/>
          <a:p>
            <a:r>
              <a:rPr lang="en-US" sz="1600" dirty="0"/>
              <a:t>Logistic Regression predict the highest accuracy, but again it wasn’t significant improvement from </a:t>
            </a:r>
            <a:r>
              <a:rPr lang="en-US" sz="1600" dirty="0" err="1"/>
              <a:t>Xgboost</a:t>
            </a:r>
            <a:r>
              <a:rPr lang="en-US" sz="1600" dirty="0"/>
              <a:t>. </a:t>
            </a:r>
            <a:endParaRPr lang="he-IL" sz="1600" dirty="0"/>
          </a:p>
          <a:p>
            <a:endParaRPr lang="en-US" sz="1600" dirty="0"/>
          </a:p>
        </p:txBody>
      </p:sp>
    </p:spTree>
    <p:extLst>
      <p:ext uri="{BB962C8B-B14F-4D97-AF65-F5344CB8AC3E}">
        <p14:creationId xmlns:p14="http://schemas.microsoft.com/office/powerpoint/2010/main" val="269522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598314" y="75858"/>
            <a:ext cx="6500553" cy="1323439"/>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4000" dirty="0">
                <a:solidFill>
                  <a:prstClr val="black">
                    <a:lumMod val="85000"/>
                    <a:lumOff val="15000"/>
                  </a:prstClr>
                </a:solidFill>
                <a:latin typeface="Arial"/>
                <a:cs typeface="Arial" pitchFamily="34" charset="0"/>
              </a:rPr>
              <a:t>Self-Reporting vs Professional Assessment</a:t>
            </a:r>
            <a:endParaRPr kumimoji="0" lang="ko-KR" alt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descr="An external file that holds a picture, illustration, etc.&#10;Object name is pcrj201198-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14" y="3429000"/>
            <a:ext cx="6361603" cy="198749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
            <a:extLst>
              <a:ext uri="{FF2B5EF4-FFF2-40B4-BE49-F238E27FC236}">
                <a16:creationId xmlns:a16="http://schemas.microsoft.com/office/drawing/2014/main" id="{E4BD162E-566B-44AE-B8B0-85366A8E91BF}"/>
              </a:ext>
            </a:extLst>
          </p:cNvPr>
          <p:cNvSpPr txBox="1"/>
          <p:nvPr/>
        </p:nvSpPr>
        <p:spPr>
          <a:xfrm>
            <a:off x="6113201" y="1719272"/>
            <a:ext cx="5732435" cy="1077218"/>
          </a:xfrm>
          <a:prstGeom prst="rect">
            <a:avLst/>
          </a:prstGeom>
          <a:noFill/>
        </p:spPr>
        <p:txBody>
          <a:bodyPr wrap="square" rtlCol="0">
            <a:spAutoFit/>
          </a:bodyPr>
          <a:lstStyle/>
          <a:p>
            <a:r>
              <a:rPr lang="en-US" sz="1600" dirty="0"/>
              <a:t>Since self reporting relays on subjective measures and not validated tests there is an issue of over estimation and under estimation of symptoms as reported by patients in comparison to professional assessment</a:t>
            </a:r>
          </a:p>
        </p:txBody>
      </p:sp>
      <p:sp>
        <p:nvSpPr>
          <p:cNvPr id="3" name="מלבן 2"/>
          <p:cNvSpPr/>
          <p:nvPr/>
        </p:nvSpPr>
        <p:spPr>
          <a:xfrm>
            <a:off x="5598314" y="5552471"/>
            <a:ext cx="6096000" cy="1169551"/>
          </a:xfrm>
          <a:prstGeom prst="rect">
            <a:avLst/>
          </a:prstGeom>
        </p:spPr>
        <p:txBody>
          <a:bodyPr>
            <a:spAutoFit/>
          </a:bodyPr>
          <a:lstStyle/>
          <a:p>
            <a:r>
              <a:rPr lang="en-US" sz="1400" dirty="0">
                <a:solidFill>
                  <a:srgbClr val="303030"/>
                </a:solidFill>
                <a:latin typeface="arial" panose="020B0604020202020204" pitchFamily="34" charset="0"/>
              </a:rPr>
              <a:t>Barbara, A. M., Loeb, M., </a:t>
            </a:r>
            <a:r>
              <a:rPr lang="en-US" sz="1400" dirty="0" err="1">
                <a:solidFill>
                  <a:srgbClr val="303030"/>
                </a:solidFill>
                <a:latin typeface="arial" panose="020B0604020202020204" pitchFamily="34" charset="0"/>
              </a:rPr>
              <a:t>Dolovich</a:t>
            </a:r>
            <a:r>
              <a:rPr lang="en-US" sz="1400" dirty="0">
                <a:solidFill>
                  <a:srgbClr val="303030"/>
                </a:solidFill>
                <a:latin typeface="arial" panose="020B0604020202020204" pitchFamily="34" charset="0"/>
              </a:rPr>
              <a:t>, L., Brazil, K., &amp; Russell, M. (2012). Agreement between self-report and medical records on signs and symptoms of respiratory illness. </a:t>
            </a:r>
            <a:r>
              <a:rPr lang="en-US" sz="1400" i="1" dirty="0">
                <a:solidFill>
                  <a:srgbClr val="303030"/>
                </a:solidFill>
                <a:latin typeface="arial" panose="020B0604020202020204" pitchFamily="34" charset="0"/>
              </a:rPr>
              <a:t>Primary care respiratory journal : journal of the General Practice Airways Group</a:t>
            </a:r>
            <a:r>
              <a:rPr lang="en-US" sz="1400" dirty="0">
                <a:solidFill>
                  <a:srgbClr val="303030"/>
                </a:solidFill>
                <a:latin typeface="arial" panose="020B0604020202020204" pitchFamily="34" charset="0"/>
              </a:rPr>
              <a:t>, </a:t>
            </a:r>
            <a:r>
              <a:rPr lang="en-US" sz="1400" i="1" dirty="0">
                <a:solidFill>
                  <a:srgbClr val="303030"/>
                </a:solidFill>
                <a:latin typeface="arial" panose="020B0604020202020204" pitchFamily="34" charset="0"/>
              </a:rPr>
              <a:t>21</a:t>
            </a:r>
            <a:r>
              <a:rPr lang="en-US" sz="1400" dirty="0">
                <a:solidFill>
                  <a:srgbClr val="303030"/>
                </a:solidFill>
                <a:latin typeface="arial" panose="020B0604020202020204" pitchFamily="34" charset="0"/>
              </a:rPr>
              <a:t>(2), 145–152. https://doi.org/10.4104/pcrj.2011.00098</a:t>
            </a:r>
            <a:endParaRPr lang="he-IL" sz="1400" dirty="0"/>
          </a:p>
        </p:txBody>
      </p:sp>
    </p:spTree>
    <p:extLst>
      <p:ext uri="{BB962C8B-B14F-4D97-AF65-F5344CB8AC3E}">
        <p14:creationId xmlns:p14="http://schemas.microsoft.com/office/powerpoint/2010/main" val="1936941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sz="4800" dirty="0"/>
              <a:t>Prediction Stability &amp; Feature Selection</a:t>
            </a:r>
            <a:endParaRPr lang="he-IL" sz="4800" dirty="0"/>
          </a:p>
        </p:txBody>
      </p:sp>
      <p:sp>
        <p:nvSpPr>
          <p:cNvPr id="3" name="TextBox 2"/>
          <p:cNvSpPr txBox="1"/>
          <p:nvPr/>
        </p:nvSpPr>
        <p:spPr>
          <a:xfrm>
            <a:off x="323529" y="1305098"/>
            <a:ext cx="11463918" cy="1200329"/>
          </a:xfrm>
          <a:prstGeom prst="rect">
            <a:avLst/>
          </a:prstGeom>
          <a:noFill/>
        </p:spPr>
        <p:txBody>
          <a:bodyPr wrap="square" rtlCol="1">
            <a:spAutoFit/>
          </a:bodyPr>
          <a:lstStyle/>
          <a:p>
            <a:r>
              <a:rPr lang="en-US" dirty="0"/>
              <a:t>Simulating the symptom self reporting under estimation and feature selection to better understand the classifier stability.</a:t>
            </a:r>
          </a:p>
          <a:p>
            <a:r>
              <a:rPr lang="en-US" dirty="0"/>
              <a:t>The method we used is to randomly remove features per sample to simulate the symptom reporting under estimation and removing a feature to better understand the importance of all features</a:t>
            </a:r>
          </a:p>
        </p:txBody>
      </p:sp>
      <p:graphicFrame>
        <p:nvGraphicFramePr>
          <p:cNvPr id="4" name="טבלה 3"/>
          <p:cNvGraphicFramePr>
            <a:graphicFrameLocks noGrp="1"/>
          </p:cNvGraphicFramePr>
          <p:nvPr>
            <p:extLst>
              <p:ext uri="{D42A27DB-BD31-4B8C-83A1-F6EECF244321}">
                <p14:modId xmlns:p14="http://schemas.microsoft.com/office/powerpoint/2010/main" val="3379195632"/>
              </p:ext>
            </p:extLst>
          </p:nvPr>
        </p:nvGraphicFramePr>
        <p:xfrm>
          <a:off x="2046126" y="2880975"/>
          <a:ext cx="8128000" cy="303784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51968792"/>
                    </a:ext>
                  </a:extLst>
                </a:gridCol>
                <a:gridCol w="2032000">
                  <a:extLst>
                    <a:ext uri="{9D8B030D-6E8A-4147-A177-3AD203B41FA5}">
                      <a16:colId xmlns:a16="http://schemas.microsoft.com/office/drawing/2014/main" val="1191360994"/>
                    </a:ext>
                  </a:extLst>
                </a:gridCol>
                <a:gridCol w="2032000">
                  <a:extLst>
                    <a:ext uri="{9D8B030D-6E8A-4147-A177-3AD203B41FA5}">
                      <a16:colId xmlns:a16="http://schemas.microsoft.com/office/drawing/2014/main" val="3029122349"/>
                    </a:ext>
                  </a:extLst>
                </a:gridCol>
                <a:gridCol w="2032000">
                  <a:extLst>
                    <a:ext uri="{9D8B030D-6E8A-4147-A177-3AD203B41FA5}">
                      <a16:colId xmlns:a16="http://schemas.microsoft.com/office/drawing/2014/main" val="2121755398"/>
                    </a:ext>
                  </a:extLst>
                </a:gridCol>
              </a:tblGrid>
              <a:tr h="370840">
                <a:tc>
                  <a:txBody>
                    <a:bodyPr/>
                    <a:lstStyle/>
                    <a:p>
                      <a:pPr rtl="1"/>
                      <a:r>
                        <a:rPr lang="en-US"/>
                        <a:t>Feature </a:t>
                      </a:r>
                      <a:r>
                        <a:rPr lang="en-US" dirty="0"/>
                        <a:t>Removed</a:t>
                      </a:r>
                      <a:r>
                        <a:rPr lang="en-US" baseline="0" dirty="0"/>
                        <a:t> (Mean)</a:t>
                      </a:r>
                      <a:endParaRPr lang="he-IL" dirty="0"/>
                    </a:p>
                  </a:txBody>
                  <a:tcPr/>
                </a:tc>
                <a:tc>
                  <a:txBody>
                    <a:bodyPr/>
                    <a:lstStyle/>
                    <a:p>
                      <a:pPr rtl="1"/>
                      <a:r>
                        <a:rPr lang="en-US" dirty="0"/>
                        <a:t>Reported Symptom</a:t>
                      </a:r>
                      <a:r>
                        <a:rPr lang="en-US" baseline="0" dirty="0"/>
                        <a:t> </a:t>
                      </a:r>
                      <a:r>
                        <a:rPr lang="en-US" dirty="0"/>
                        <a:t>Removed</a:t>
                      </a:r>
                      <a:endParaRPr lang="he-IL" dirty="0"/>
                    </a:p>
                  </a:txBody>
                  <a:tcPr/>
                </a:tc>
                <a:tc>
                  <a:txBody>
                    <a:bodyPr/>
                    <a:lstStyle/>
                    <a:p>
                      <a:pPr rtl="1"/>
                      <a:r>
                        <a:rPr lang="en-US" dirty="0"/>
                        <a:t>Result</a:t>
                      </a:r>
                      <a:endParaRPr lang="he-IL" dirty="0"/>
                    </a:p>
                  </a:txBody>
                  <a:tcPr/>
                </a:tc>
                <a:tc>
                  <a:txBody>
                    <a:bodyPr/>
                    <a:lstStyle/>
                    <a:p>
                      <a:pPr rtl="1"/>
                      <a:r>
                        <a:rPr lang="en-US" dirty="0"/>
                        <a:t>Method</a:t>
                      </a:r>
                      <a:endParaRPr lang="he-IL" dirty="0"/>
                    </a:p>
                  </a:txBody>
                  <a:tcPr/>
                </a:tc>
                <a:extLst>
                  <a:ext uri="{0D108BD9-81ED-4DB2-BD59-A6C34878D82A}">
                    <a16:rowId xmlns:a16="http://schemas.microsoft.com/office/drawing/2014/main" val="355533418"/>
                  </a:ext>
                </a:extLst>
              </a:tr>
              <a:tr h="370840">
                <a:tc>
                  <a:txBody>
                    <a:bodyPr/>
                    <a:lstStyle/>
                    <a:p>
                      <a:pPr rtl="1"/>
                      <a:r>
                        <a:rPr lang="en-US" dirty="0"/>
                        <a:t>79%</a:t>
                      </a:r>
                      <a:endParaRPr lang="he-IL" dirty="0"/>
                    </a:p>
                  </a:txBody>
                  <a:tcPr/>
                </a:tc>
                <a:tc>
                  <a:txBody>
                    <a:bodyPr/>
                    <a:lstStyle/>
                    <a:p>
                      <a:pPr rtl="1"/>
                      <a:r>
                        <a:rPr lang="en-US" dirty="0"/>
                        <a:t>25%</a:t>
                      </a:r>
                      <a:endParaRPr lang="he-IL" dirty="0"/>
                    </a:p>
                  </a:txBody>
                  <a:tcPr/>
                </a:tc>
                <a:tc>
                  <a:txBody>
                    <a:bodyPr/>
                    <a:lstStyle/>
                    <a:p>
                      <a:pPr rtl="1"/>
                      <a:r>
                        <a:rPr lang="en-US" dirty="0"/>
                        <a:t>79%</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372150035"/>
                  </a:ext>
                </a:extLst>
              </a:tr>
              <a:tr h="370840">
                <a:tc>
                  <a:txBody>
                    <a:bodyPr/>
                    <a:lstStyle/>
                    <a:p>
                      <a:pPr rtl="1"/>
                      <a:r>
                        <a:rPr lang="en-US" dirty="0"/>
                        <a:t>81%</a:t>
                      </a:r>
                      <a:endParaRPr lang="he-IL" dirty="0"/>
                    </a:p>
                  </a:txBody>
                  <a:tcPr/>
                </a:tc>
                <a:tc>
                  <a:txBody>
                    <a:bodyPr/>
                    <a:lstStyle/>
                    <a:p>
                      <a:pPr rtl="1"/>
                      <a:r>
                        <a:rPr lang="en-US"/>
                        <a:t>10%</a:t>
                      </a:r>
                      <a:endParaRPr lang="he-IL" dirty="0"/>
                    </a:p>
                  </a:txBody>
                  <a:tcPr/>
                </a:tc>
                <a:tc>
                  <a:txBody>
                    <a:bodyPr/>
                    <a:lstStyle/>
                    <a:p>
                      <a:pPr rtl="1"/>
                      <a:r>
                        <a:rPr lang="en-US" dirty="0"/>
                        <a:t>81%</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107951958"/>
                  </a:ext>
                </a:extLst>
              </a:tr>
              <a:tr h="370840">
                <a:tc>
                  <a:txBody>
                    <a:bodyPr/>
                    <a:lstStyle/>
                    <a:p>
                      <a:pPr rtl="1"/>
                      <a:r>
                        <a:rPr lang="en-US" dirty="0"/>
                        <a:t>83%</a:t>
                      </a:r>
                      <a:endParaRPr lang="he-IL" dirty="0"/>
                    </a:p>
                  </a:txBody>
                  <a:tcPr/>
                </a:tc>
                <a:tc>
                  <a:txBody>
                    <a:bodyPr/>
                    <a:lstStyle/>
                    <a:p>
                      <a:pPr rtl="1"/>
                      <a:r>
                        <a:rPr lang="en-US" dirty="0"/>
                        <a:t>8%</a:t>
                      </a:r>
                      <a:endParaRPr lang="he-IL" dirty="0"/>
                    </a:p>
                  </a:txBody>
                  <a:tcPr/>
                </a:tc>
                <a:tc>
                  <a:txBody>
                    <a:bodyPr/>
                    <a:lstStyle/>
                    <a:p>
                      <a:pPr rtl="1"/>
                      <a:r>
                        <a:rPr lang="en-US" dirty="0"/>
                        <a:t>83%</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3791681163"/>
                  </a:ext>
                </a:extLst>
              </a:tr>
              <a:tr h="370840">
                <a:tc>
                  <a:txBody>
                    <a:bodyPr/>
                    <a:lstStyle/>
                    <a:p>
                      <a:pPr rtl="1"/>
                      <a:r>
                        <a:rPr lang="en-US" dirty="0"/>
                        <a:t>80%</a:t>
                      </a:r>
                      <a:endParaRPr lang="he-IL" dirty="0"/>
                    </a:p>
                  </a:txBody>
                  <a:tcPr/>
                </a:tc>
                <a:tc>
                  <a:txBody>
                    <a:bodyPr/>
                    <a:lstStyle/>
                    <a:p>
                      <a:pPr rtl="1"/>
                      <a:r>
                        <a:rPr lang="en-US" dirty="0"/>
                        <a:t>13%</a:t>
                      </a:r>
                      <a:endParaRPr lang="he-IL" dirty="0"/>
                    </a:p>
                  </a:txBody>
                  <a:tcPr/>
                </a:tc>
                <a:tc>
                  <a:txBody>
                    <a:bodyPr/>
                    <a:lstStyle/>
                    <a:p>
                      <a:pPr rtl="1"/>
                      <a:r>
                        <a:rPr lang="en-US" dirty="0"/>
                        <a:t>80%</a:t>
                      </a:r>
                      <a:endParaRPr lang="he-IL" dirty="0"/>
                    </a:p>
                  </a:txBody>
                  <a:tcPr/>
                </a:tc>
                <a:tc>
                  <a:txBody>
                    <a:bodyPr/>
                    <a:lstStyle/>
                    <a:p>
                      <a:pPr rtl="1"/>
                      <a:r>
                        <a:rPr lang="en-US" dirty="0"/>
                        <a:t>Random Forest</a:t>
                      </a:r>
                      <a:endParaRPr lang="he-IL" dirty="0"/>
                    </a:p>
                  </a:txBody>
                  <a:tcPr/>
                </a:tc>
                <a:extLst>
                  <a:ext uri="{0D108BD9-81ED-4DB2-BD59-A6C34878D82A}">
                    <a16:rowId xmlns:a16="http://schemas.microsoft.com/office/drawing/2014/main" val="1599063225"/>
                  </a:ext>
                </a:extLst>
              </a:tr>
              <a:tr h="370840">
                <a:tc>
                  <a:txBody>
                    <a:bodyPr/>
                    <a:lstStyle/>
                    <a:p>
                      <a:pPr rtl="1"/>
                      <a:r>
                        <a:rPr lang="en-US" dirty="0"/>
                        <a:t>76%</a:t>
                      </a:r>
                      <a:endParaRPr lang="he-IL" dirty="0"/>
                    </a:p>
                  </a:txBody>
                  <a:tcPr/>
                </a:tc>
                <a:tc>
                  <a:txBody>
                    <a:bodyPr/>
                    <a:lstStyle/>
                    <a:p>
                      <a:pPr rtl="1"/>
                      <a:r>
                        <a:rPr lang="en-US" dirty="0"/>
                        <a:t>12%</a:t>
                      </a:r>
                      <a:endParaRPr lang="he-IL" dirty="0"/>
                    </a:p>
                  </a:txBody>
                  <a:tcPr/>
                </a:tc>
                <a:tc>
                  <a:txBody>
                    <a:bodyPr/>
                    <a:lstStyle/>
                    <a:p>
                      <a:pPr rtl="1"/>
                      <a:r>
                        <a:rPr lang="en-US" dirty="0"/>
                        <a:t>75%</a:t>
                      </a:r>
                      <a:endParaRPr lang="he-IL" dirty="0"/>
                    </a:p>
                  </a:txBody>
                  <a:tcPr/>
                </a:tc>
                <a:tc>
                  <a:txBody>
                    <a:bodyPr/>
                    <a:lstStyle/>
                    <a:p>
                      <a:pPr rtl="1"/>
                      <a:r>
                        <a:rPr lang="en-US" dirty="0"/>
                        <a:t>Tree Model</a:t>
                      </a:r>
                      <a:endParaRPr lang="he-IL" dirty="0"/>
                    </a:p>
                  </a:txBody>
                  <a:tcPr/>
                </a:tc>
                <a:extLst>
                  <a:ext uri="{0D108BD9-81ED-4DB2-BD59-A6C34878D82A}">
                    <a16:rowId xmlns:a16="http://schemas.microsoft.com/office/drawing/2014/main" val="4102702731"/>
                  </a:ext>
                </a:extLst>
              </a:tr>
            </a:tbl>
          </a:graphicData>
        </a:graphic>
      </p:graphicFrame>
    </p:spTree>
    <p:extLst>
      <p:ext uri="{BB962C8B-B14F-4D97-AF65-F5344CB8AC3E}">
        <p14:creationId xmlns:p14="http://schemas.microsoft.com/office/powerpoint/2010/main" val="414814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4515-701C-4F84-B756-7F3DB528631B}"/>
              </a:ext>
            </a:extLst>
          </p:cNvPr>
          <p:cNvSpPr>
            <a:spLocks noGrp="1"/>
          </p:cNvSpPr>
          <p:nvPr>
            <p:ph type="body" sz="quarter" idx="10"/>
          </p:nvPr>
        </p:nvSpPr>
        <p:spPr/>
        <p:txBody>
          <a:bodyPr/>
          <a:lstStyle/>
          <a:p>
            <a:r>
              <a:rPr lang="en-US" dirty="0"/>
              <a:t>Future Overcoming by using LDA</a:t>
            </a:r>
            <a:endParaRPr lang="en-GB" dirty="0"/>
          </a:p>
        </p:txBody>
      </p:sp>
      <p:sp>
        <p:nvSpPr>
          <p:cNvPr id="3" name="TextBox 2">
            <a:extLst>
              <a:ext uri="{FF2B5EF4-FFF2-40B4-BE49-F238E27FC236}">
                <a16:creationId xmlns:a16="http://schemas.microsoft.com/office/drawing/2014/main" id="{7AC5E03B-6EFC-4205-A603-AF22D0D2C368}"/>
              </a:ext>
            </a:extLst>
          </p:cNvPr>
          <p:cNvSpPr txBox="1"/>
          <p:nvPr/>
        </p:nvSpPr>
        <p:spPr>
          <a:xfrm>
            <a:off x="964734" y="1249960"/>
            <a:ext cx="10435905" cy="1754326"/>
          </a:xfrm>
          <a:prstGeom prst="rect">
            <a:avLst/>
          </a:prstGeom>
          <a:noFill/>
        </p:spPr>
        <p:txBody>
          <a:bodyPr wrap="square" rtlCol="0">
            <a:spAutoFit/>
          </a:bodyPr>
          <a:lstStyle/>
          <a:p>
            <a:r>
              <a:rPr lang="en-US" dirty="0"/>
              <a:t>A suggested approach to overcome a patients self reporting estimation is to use a preprocessing stage categorizing the disease into a group and later on using a classifier in order to distinguish from within the group.</a:t>
            </a:r>
            <a:br>
              <a:rPr lang="en-US" dirty="0"/>
            </a:br>
            <a:r>
              <a:rPr lang="en-US" dirty="0"/>
              <a:t>Basing prediction on a journal rather than simple symptom reporting might yield better results.</a:t>
            </a:r>
          </a:p>
          <a:p>
            <a:r>
              <a:rPr lang="en-US" dirty="0"/>
              <a:t>Mayo clinics website provides detailed information regarding each indication including cause, symptoms and treatment.</a:t>
            </a:r>
          </a:p>
        </p:txBody>
      </p:sp>
      <p:pic>
        <p:nvPicPr>
          <p:cNvPr id="6" name="תמונה 5"/>
          <p:cNvPicPr>
            <a:picLocks noChangeAspect="1"/>
          </p:cNvPicPr>
          <p:nvPr/>
        </p:nvPicPr>
        <p:blipFill rotWithShape="1">
          <a:blip r:embed="rId2" cstate="print">
            <a:extLst>
              <a:ext uri="{28A0092B-C50C-407E-A947-70E740481C1C}">
                <a14:useLocalDpi xmlns:a14="http://schemas.microsoft.com/office/drawing/2010/main" val="0"/>
              </a:ext>
            </a:extLst>
          </a:blip>
          <a:srcRect l="8591" t="7519" b="5887"/>
          <a:stretch/>
        </p:blipFill>
        <p:spPr>
          <a:xfrm>
            <a:off x="5619404" y="2810860"/>
            <a:ext cx="6733309" cy="3199242"/>
          </a:xfrm>
          <a:prstGeom prst="rect">
            <a:avLst/>
          </a:prstGeom>
        </p:spPr>
      </p:pic>
      <p:grpSp>
        <p:nvGrpSpPr>
          <p:cNvPr id="36" name="קבוצה 35"/>
          <p:cNvGrpSpPr/>
          <p:nvPr/>
        </p:nvGrpSpPr>
        <p:grpSpPr>
          <a:xfrm>
            <a:off x="8628611" y="3004286"/>
            <a:ext cx="1305098" cy="1368209"/>
            <a:chOff x="8628611" y="3004286"/>
            <a:chExt cx="1305098" cy="1368209"/>
          </a:xfrm>
        </p:grpSpPr>
        <p:cxnSp>
          <p:nvCxnSpPr>
            <p:cNvPr id="15" name="מחבר ישר 14"/>
            <p:cNvCxnSpPr/>
            <p:nvPr/>
          </p:nvCxnSpPr>
          <p:spPr>
            <a:xfrm flipH="1">
              <a:off x="8961120" y="4106487"/>
              <a:ext cx="28263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קבוצה 34"/>
            <p:cNvGrpSpPr/>
            <p:nvPr/>
          </p:nvGrpSpPr>
          <p:grpSpPr>
            <a:xfrm>
              <a:off x="8628611" y="3004286"/>
              <a:ext cx="1305098" cy="1368209"/>
              <a:chOff x="8628611" y="3004286"/>
              <a:chExt cx="1305098" cy="1368209"/>
            </a:xfrm>
          </p:grpSpPr>
          <p:grpSp>
            <p:nvGrpSpPr>
              <p:cNvPr id="34" name="קבוצה 33"/>
              <p:cNvGrpSpPr/>
              <p:nvPr/>
            </p:nvGrpSpPr>
            <p:grpSpPr>
              <a:xfrm>
                <a:off x="8628611" y="3004286"/>
                <a:ext cx="1305098" cy="1368209"/>
                <a:chOff x="8628611" y="3004286"/>
                <a:chExt cx="1305098" cy="1368209"/>
              </a:xfrm>
            </p:grpSpPr>
            <p:cxnSp>
              <p:nvCxnSpPr>
                <p:cNvPr id="11" name="מחבר ישר 10"/>
                <p:cNvCxnSpPr/>
                <p:nvPr/>
              </p:nvCxnSpPr>
              <p:spPr>
                <a:xfrm>
                  <a:off x="8628611" y="3765665"/>
                  <a:ext cx="61514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מחבר ישר 12"/>
                <p:cNvCxnSpPr/>
                <p:nvPr/>
              </p:nvCxnSpPr>
              <p:spPr>
                <a:xfrm>
                  <a:off x="9243753" y="3765665"/>
                  <a:ext cx="1" cy="34082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קבוצה 32"/>
                <p:cNvGrpSpPr/>
                <p:nvPr/>
              </p:nvGrpSpPr>
              <p:grpSpPr>
                <a:xfrm>
                  <a:off x="8628611" y="3004286"/>
                  <a:ext cx="1305098" cy="1368209"/>
                  <a:chOff x="8628611" y="3004286"/>
                  <a:chExt cx="1305098" cy="1368209"/>
                </a:xfrm>
              </p:grpSpPr>
              <p:cxnSp>
                <p:nvCxnSpPr>
                  <p:cNvPr id="9" name="מחבר ישר 8"/>
                  <p:cNvCxnSpPr/>
                  <p:nvPr/>
                </p:nvCxnSpPr>
                <p:spPr>
                  <a:xfrm>
                    <a:off x="8628611" y="3004286"/>
                    <a:ext cx="0" cy="761379"/>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מחבר ישר 18"/>
                  <p:cNvCxnSpPr/>
                  <p:nvPr/>
                </p:nvCxnSpPr>
                <p:spPr>
                  <a:xfrm>
                    <a:off x="8961119" y="4106487"/>
                    <a:ext cx="2" cy="26600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p:cNvCxnSpPr/>
                  <p:nvPr/>
                </p:nvCxnSpPr>
                <p:spPr>
                  <a:xfrm>
                    <a:off x="8961120" y="4372495"/>
                    <a:ext cx="97258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flipV="1">
                    <a:off x="9933709" y="3004286"/>
                    <a:ext cx="0" cy="136820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8778239" y="3206607"/>
                <a:ext cx="1080655" cy="276999"/>
              </a:xfrm>
              <a:prstGeom prst="rect">
                <a:avLst/>
              </a:prstGeom>
              <a:noFill/>
              <a:ln>
                <a:noFill/>
              </a:ln>
            </p:spPr>
            <p:txBody>
              <a:bodyPr wrap="square" rtlCol="1">
                <a:spAutoFit/>
              </a:bodyPr>
              <a:lstStyle/>
              <a:p>
                <a:r>
                  <a:rPr lang="en-US" sz="1200" dirty="0">
                    <a:solidFill>
                      <a:schemeClr val="accent2">
                        <a:lumMod val="75000"/>
                      </a:schemeClr>
                    </a:solidFill>
                  </a:rPr>
                  <a:t>Virus Based</a:t>
                </a:r>
                <a:endParaRPr lang="he-IL" sz="1200" dirty="0">
                  <a:solidFill>
                    <a:schemeClr val="accent2">
                      <a:lumMod val="75000"/>
                    </a:schemeClr>
                  </a:solidFill>
                </a:endParaRPr>
              </a:p>
            </p:txBody>
          </p:sp>
        </p:grpSp>
      </p:grpSp>
      <p:cxnSp>
        <p:nvCxnSpPr>
          <p:cNvPr id="38" name="מחבר חץ ישר 37"/>
          <p:cNvCxnSpPr/>
          <p:nvPr/>
        </p:nvCxnSpPr>
        <p:spPr>
          <a:xfrm>
            <a:off x="8275319" y="3384975"/>
            <a:ext cx="353292" cy="488756"/>
          </a:xfrm>
          <a:prstGeom prst="straightConnector1">
            <a:avLst/>
          </a:prstGeom>
          <a:ln>
            <a:solidFill>
              <a:srgbClr val="D1756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09806" y="3107976"/>
            <a:ext cx="818805" cy="276999"/>
          </a:xfrm>
          <a:prstGeom prst="rect">
            <a:avLst/>
          </a:prstGeom>
          <a:noFill/>
          <a:ln>
            <a:noFill/>
          </a:ln>
        </p:spPr>
        <p:txBody>
          <a:bodyPr wrap="square" rtlCol="1">
            <a:spAutoFit/>
          </a:bodyPr>
          <a:lstStyle/>
          <a:p>
            <a:r>
              <a:rPr lang="en-US" sz="1200" dirty="0">
                <a:solidFill>
                  <a:srgbClr val="D17563"/>
                </a:solidFill>
              </a:rPr>
              <a:t>Non Viral</a:t>
            </a:r>
            <a:endParaRPr lang="he-IL" sz="1200" dirty="0">
              <a:solidFill>
                <a:srgbClr val="D17563"/>
              </a:solidFill>
            </a:endParaRPr>
          </a:p>
        </p:txBody>
      </p:sp>
      <p:sp>
        <p:nvSpPr>
          <p:cNvPr id="41" name="TextBox 40">
            <a:extLst>
              <a:ext uri="{FF2B5EF4-FFF2-40B4-BE49-F238E27FC236}">
                <a16:creationId xmlns:a16="http://schemas.microsoft.com/office/drawing/2014/main" id="{7AC5E03B-6EFC-4205-A603-AF22D0D2C368}"/>
              </a:ext>
            </a:extLst>
          </p:cNvPr>
          <p:cNvSpPr txBox="1"/>
          <p:nvPr/>
        </p:nvSpPr>
        <p:spPr>
          <a:xfrm>
            <a:off x="323529" y="4869472"/>
            <a:ext cx="4402517" cy="954107"/>
          </a:xfrm>
          <a:prstGeom prst="rect">
            <a:avLst/>
          </a:prstGeom>
          <a:noFill/>
        </p:spPr>
        <p:txBody>
          <a:bodyPr wrap="square" rtlCol="0">
            <a:spAutoFit/>
          </a:bodyPr>
          <a:lstStyle/>
          <a:p>
            <a:r>
              <a:rPr lang="en-US" sz="1400" dirty="0"/>
              <a:t>The image illustrates the issue of relying only on symptoms. Although all Hepatitis types of common symptoms the alcoholic type is cause by excessive drinking whereas the others are viral</a:t>
            </a:r>
          </a:p>
        </p:txBody>
      </p:sp>
    </p:spTree>
    <p:extLst>
      <p:ext uri="{BB962C8B-B14F-4D97-AF65-F5344CB8AC3E}">
        <p14:creationId xmlns:p14="http://schemas.microsoft.com/office/powerpoint/2010/main" val="142679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קבוצה 15"/>
          <p:cNvGrpSpPr/>
          <p:nvPr/>
        </p:nvGrpSpPr>
        <p:grpSpPr>
          <a:xfrm>
            <a:off x="5359949" y="922711"/>
            <a:ext cx="6715138" cy="4719368"/>
            <a:chOff x="5359949" y="1188720"/>
            <a:chExt cx="6715138" cy="4719368"/>
          </a:xfrm>
        </p:grpSpPr>
        <p:pic>
          <p:nvPicPr>
            <p:cNvPr id="2050" name="Picture 2" descr="The figure is a horizontal bar chart that shows the percentages of specific symptoms reported in the United States during January–April 2020, among 164 patients with laboratory-confirmed COVID-19, by age and hospitalization sta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188720"/>
              <a:ext cx="6713378" cy="47193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5"/>
            <p:cNvCxnSpPr/>
            <p:nvPr/>
          </p:nvCxnSpPr>
          <p:spPr>
            <a:xfrm>
              <a:off x="5744098" y="1579416"/>
              <a:ext cx="0" cy="15960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a:off x="5613865" y="1579416"/>
              <a:ext cx="0" cy="32752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502013" y="2246632"/>
              <a:ext cx="728018" cy="261610"/>
            </a:xfrm>
            <a:prstGeom prst="rect">
              <a:avLst/>
            </a:prstGeom>
            <a:noFill/>
          </p:spPr>
          <p:txBody>
            <a:bodyPr wrap="square" rtlCol="1">
              <a:spAutoFit/>
            </a:bodyPr>
            <a:lstStyle/>
            <a:p>
              <a:r>
                <a:rPr lang="en-US" sz="1050" dirty="0">
                  <a:solidFill>
                    <a:schemeClr val="accent2">
                      <a:lumMod val="75000"/>
                    </a:schemeClr>
                  </a:solidFill>
                </a:rPr>
                <a:t>Subset 1</a:t>
              </a:r>
              <a:endParaRPr lang="he-IL" sz="1050" dirty="0">
                <a:solidFill>
                  <a:schemeClr val="accent2">
                    <a:lumMod val="75000"/>
                  </a:schemeClr>
                </a:solidFill>
              </a:endParaRPr>
            </a:p>
          </p:txBody>
        </p:sp>
        <p:sp>
          <p:nvSpPr>
            <p:cNvPr id="15" name="TextBox 14"/>
            <p:cNvSpPr txBox="1"/>
            <p:nvPr/>
          </p:nvSpPr>
          <p:spPr>
            <a:xfrm rot="16200000">
              <a:off x="5104013" y="4196169"/>
              <a:ext cx="765788" cy="253916"/>
            </a:xfrm>
            <a:prstGeom prst="rect">
              <a:avLst/>
            </a:prstGeom>
            <a:noFill/>
          </p:spPr>
          <p:txBody>
            <a:bodyPr wrap="square" rtlCol="1">
              <a:spAutoFit/>
            </a:bodyPr>
            <a:lstStyle/>
            <a:p>
              <a:r>
                <a:rPr lang="en-US" sz="1050" dirty="0">
                  <a:solidFill>
                    <a:schemeClr val="accent2">
                      <a:lumMod val="75000"/>
                    </a:schemeClr>
                  </a:solidFill>
                </a:rPr>
                <a:t>Subset  2</a:t>
              </a:r>
              <a:endParaRPr lang="he-IL" sz="1050" dirty="0">
                <a:solidFill>
                  <a:schemeClr val="accent2">
                    <a:lumMod val="75000"/>
                  </a:schemeClr>
                </a:solidFill>
              </a:endParaRPr>
            </a:p>
          </p:txBody>
        </p:sp>
      </p:grpSp>
      <p:sp>
        <p:nvSpPr>
          <p:cNvPr id="3" name="מציין מיקום טקסט 2"/>
          <p:cNvSpPr>
            <a:spLocks noGrp="1"/>
          </p:cNvSpPr>
          <p:nvPr>
            <p:ph type="body" sz="quarter" idx="10"/>
          </p:nvPr>
        </p:nvSpPr>
        <p:spPr>
          <a:xfrm>
            <a:off x="323529" y="198193"/>
            <a:ext cx="11573197" cy="724247"/>
          </a:xfrm>
        </p:spPr>
        <p:txBody>
          <a:bodyPr/>
          <a:lstStyle/>
          <a:p>
            <a:r>
              <a:rPr lang="en-US" sz="4000" dirty="0"/>
              <a:t>Covid-19 Classification – Generalization</a:t>
            </a:r>
            <a:endParaRPr lang="he-IL" sz="4000" dirty="0"/>
          </a:p>
        </p:txBody>
      </p:sp>
      <p:graphicFrame>
        <p:nvGraphicFramePr>
          <p:cNvPr id="4" name="טבלה 3"/>
          <p:cNvGraphicFramePr>
            <a:graphicFrameLocks noGrp="1"/>
          </p:cNvGraphicFramePr>
          <p:nvPr>
            <p:extLst>
              <p:ext uri="{D42A27DB-BD31-4B8C-83A1-F6EECF244321}">
                <p14:modId xmlns:p14="http://schemas.microsoft.com/office/powerpoint/2010/main" val="2855635905"/>
              </p:ext>
            </p:extLst>
          </p:nvPr>
        </p:nvGraphicFramePr>
        <p:xfrm>
          <a:off x="263239" y="1550939"/>
          <a:ext cx="4925751" cy="3845560"/>
        </p:xfrm>
        <a:graphic>
          <a:graphicData uri="http://schemas.openxmlformats.org/drawingml/2006/table">
            <a:tbl>
              <a:tblPr rtl="1" firstRow="1" bandRow="1">
                <a:tableStyleId>{5C22544A-7EE6-4342-B048-85BDC9FD1C3A}</a:tableStyleId>
              </a:tblPr>
              <a:tblGrid>
                <a:gridCol w="1641917">
                  <a:extLst>
                    <a:ext uri="{9D8B030D-6E8A-4147-A177-3AD203B41FA5}">
                      <a16:colId xmlns:a16="http://schemas.microsoft.com/office/drawing/2014/main" val="613433556"/>
                    </a:ext>
                  </a:extLst>
                </a:gridCol>
                <a:gridCol w="1641917">
                  <a:extLst>
                    <a:ext uri="{9D8B030D-6E8A-4147-A177-3AD203B41FA5}">
                      <a16:colId xmlns:a16="http://schemas.microsoft.com/office/drawing/2014/main" val="894645168"/>
                    </a:ext>
                  </a:extLst>
                </a:gridCol>
                <a:gridCol w="1641917">
                  <a:extLst>
                    <a:ext uri="{9D8B030D-6E8A-4147-A177-3AD203B41FA5}">
                      <a16:colId xmlns:a16="http://schemas.microsoft.com/office/drawing/2014/main" val="626854874"/>
                    </a:ext>
                  </a:extLst>
                </a:gridCol>
              </a:tblGrid>
              <a:tr h="370840">
                <a:tc>
                  <a:txBody>
                    <a:bodyPr/>
                    <a:lstStyle/>
                    <a:p>
                      <a:pPr rtl="1"/>
                      <a:r>
                        <a:rPr lang="en-US" dirty="0"/>
                        <a:t>Subset 2</a:t>
                      </a:r>
                      <a:endParaRPr lang="he-IL" dirty="0"/>
                    </a:p>
                  </a:txBody>
                  <a:tcPr/>
                </a:tc>
                <a:tc>
                  <a:txBody>
                    <a:bodyPr/>
                    <a:lstStyle/>
                    <a:p>
                      <a:pPr rtl="1"/>
                      <a:r>
                        <a:rPr lang="en-US" dirty="0"/>
                        <a:t>Subset 1</a:t>
                      </a:r>
                      <a:endParaRPr lang="he-IL" dirty="0"/>
                    </a:p>
                  </a:txBody>
                  <a:tcPr/>
                </a:tc>
                <a:tc>
                  <a:txBody>
                    <a:bodyPr/>
                    <a:lstStyle/>
                    <a:p>
                      <a:pPr rtl="1"/>
                      <a:endParaRPr lang="he-IL" dirty="0"/>
                    </a:p>
                  </a:txBody>
                  <a:tcPr/>
                </a:tc>
                <a:extLst>
                  <a:ext uri="{0D108BD9-81ED-4DB2-BD59-A6C34878D82A}">
                    <a16:rowId xmlns:a16="http://schemas.microsoft.com/office/drawing/2014/main" val="3506895623"/>
                  </a:ext>
                </a:extLst>
              </a:tr>
              <a:tr h="370840">
                <a:tc>
                  <a:txBody>
                    <a:bodyPr/>
                    <a:lstStyle/>
                    <a:p>
                      <a:pPr rtl="1"/>
                      <a:r>
                        <a:rPr lang="en-US" dirty="0"/>
                        <a:t>Typhoid</a:t>
                      </a:r>
                      <a:endParaRPr lang="he-IL" dirty="0"/>
                    </a:p>
                  </a:txBody>
                  <a:tcPr/>
                </a:tc>
                <a:tc>
                  <a:txBody>
                    <a:bodyPr/>
                    <a:lstStyle/>
                    <a:p>
                      <a:pPr rtl="1"/>
                      <a:r>
                        <a:rPr lang="en-US" dirty="0"/>
                        <a:t>Bronchial Asthma</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1058499794"/>
                  </a:ext>
                </a:extLst>
              </a:tr>
              <a:tr h="370840">
                <a:tc>
                  <a:txBody>
                    <a:bodyPr/>
                    <a:lstStyle/>
                    <a:p>
                      <a:pPr rtl="1"/>
                      <a:r>
                        <a:rPr lang="en-US" dirty="0"/>
                        <a:t>Typhoid</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932146301"/>
                  </a:ext>
                </a:extLst>
              </a:tr>
              <a:tr h="370840">
                <a:tc>
                  <a:txBody>
                    <a:bodyPr/>
                    <a:lstStyle/>
                    <a:p>
                      <a:pPr rtl="1"/>
                      <a:r>
                        <a:rPr lang="en-US" dirty="0"/>
                        <a:t>Pneumonia</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Random Forests</a:t>
                      </a:r>
                      <a:endParaRPr lang="he-IL" dirty="0"/>
                    </a:p>
                  </a:txBody>
                  <a:tcPr/>
                </a:tc>
                <a:extLst>
                  <a:ext uri="{0D108BD9-81ED-4DB2-BD59-A6C34878D82A}">
                    <a16:rowId xmlns:a16="http://schemas.microsoft.com/office/drawing/2014/main" val="1566640258"/>
                  </a:ext>
                </a:extLst>
              </a:tr>
              <a:tr h="370840">
                <a:tc>
                  <a:txBody>
                    <a:bodyPr/>
                    <a:lstStyle/>
                    <a:p>
                      <a:pPr rtl="1"/>
                      <a:r>
                        <a:rPr lang="en-US" dirty="0"/>
                        <a:t>Malaria</a:t>
                      </a:r>
                      <a:endParaRPr lang="he-IL" dirty="0"/>
                    </a:p>
                  </a:txBody>
                  <a:tcPr/>
                </a:tc>
                <a:tc>
                  <a:txBody>
                    <a:bodyPr/>
                    <a:lstStyle/>
                    <a:p>
                      <a:pPr rtl="1"/>
                      <a:r>
                        <a:rPr lang="en-US" dirty="0"/>
                        <a:t>Bronchial Asthma</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2923531804"/>
                  </a:ext>
                </a:extLst>
              </a:tr>
              <a:tr h="370840">
                <a:tc>
                  <a:txBody>
                    <a:bodyPr/>
                    <a:lstStyle/>
                    <a:p>
                      <a:pPr rtl="1"/>
                      <a:r>
                        <a:rPr lang="en-US" dirty="0"/>
                        <a:t>Typhoid</a:t>
                      </a:r>
                      <a:endParaRPr lang="he-IL" dirty="0"/>
                    </a:p>
                  </a:txBody>
                  <a:tcPr/>
                </a:tc>
                <a:tc>
                  <a:txBody>
                    <a:bodyPr/>
                    <a:lstStyle/>
                    <a:p>
                      <a:pPr rtl="1"/>
                      <a:r>
                        <a:rPr lang="en-US" dirty="0"/>
                        <a:t>Paralysis (brain hemorrhage)</a:t>
                      </a:r>
                      <a:endParaRPr lang="he-IL" dirty="0"/>
                    </a:p>
                  </a:txBody>
                  <a:tcPr/>
                </a:tc>
                <a:tc>
                  <a:txBody>
                    <a:bodyPr/>
                    <a:lstStyle/>
                    <a:p>
                      <a:pPr rtl="1"/>
                      <a:r>
                        <a:rPr lang="en-US" dirty="0"/>
                        <a:t>Decision Tree</a:t>
                      </a:r>
                      <a:endParaRPr lang="he-IL" dirty="0"/>
                    </a:p>
                  </a:txBody>
                  <a:tcPr/>
                </a:tc>
                <a:extLst>
                  <a:ext uri="{0D108BD9-81ED-4DB2-BD59-A6C34878D82A}">
                    <a16:rowId xmlns:a16="http://schemas.microsoft.com/office/drawing/2014/main" val="3907136235"/>
                  </a:ext>
                </a:extLst>
              </a:tr>
            </a:tbl>
          </a:graphicData>
        </a:graphic>
      </p:graphicFrame>
      <p:sp>
        <p:nvSpPr>
          <p:cNvPr id="14" name="מלבן 13"/>
          <p:cNvSpPr/>
          <p:nvPr/>
        </p:nvSpPr>
        <p:spPr>
          <a:xfrm>
            <a:off x="5359949" y="5607063"/>
            <a:ext cx="7002087" cy="369332"/>
          </a:xfrm>
          <a:prstGeom prst="rect">
            <a:avLst/>
          </a:prstGeom>
        </p:spPr>
        <p:txBody>
          <a:bodyPr wrap="square">
            <a:spAutoFit/>
          </a:bodyPr>
          <a:lstStyle/>
          <a:p>
            <a:r>
              <a:rPr lang="en-US" sz="900" dirty="0">
                <a:solidFill>
                  <a:srgbClr val="000000"/>
                </a:solidFill>
                <a:latin typeface="Open Sans" panose="020B0606030504020204" pitchFamily="34" charset="0"/>
              </a:rPr>
              <a:t>Burke RM, </a:t>
            </a:r>
            <a:r>
              <a:rPr lang="en-US" sz="900" dirty="0" err="1">
                <a:solidFill>
                  <a:srgbClr val="000000"/>
                </a:solidFill>
                <a:latin typeface="Open Sans" panose="020B0606030504020204" pitchFamily="34" charset="0"/>
              </a:rPr>
              <a:t>Killerby</a:t>
            </a:r>
            <a:r>
              <a:rPr lang="en-US" sz="900" dirty="0">
                <a:solidFill>
                  <a:srgbClr val="000000"/>
                </a:solidFill>
                <a:latin typeface="Open Sans" panose="020B0606030504020204" pitchFamily="34" charset="0"/>
              </a:rPr>
              <a:t> ME, Newton S, et al. Symptom Profiles of a Convenience Sample of Patients with COVID-19 — United States, January–April 2020. MMWR </a:t>
            </a:r>
            <a:r>
              <a:rPr lang="en-US" sz="900" dirty="0" err="1">
                <a:solidFill>
                  <a:srgbClr val="000000"/>
                </a:solidFill>
                <a:latin typeface="Open Sans" panose="020B0606030504020204" pitchFamily="34" charset="0"/>
              </a:rPr>
              <a:t>Morb</a:t>
            </a:r>
            <a:r>
              <a:rPr lang="en-US" sz="900" dirty="0">
                <a:solidFill>
                  <a:srgbClr val="000000"/>
                </a:solidFill>
                <a:latin typeface="Open Sans" panose="020B0606030504020204" pitchFamily="34" charset="0"/>
              </a:rPr>
              <a:t> Mortal </a:t>
            </a:r>
            <a:r>
              <a:rPr lang="en-US" sz="900" dirty="0" err="1">
                <a:solidFill>
                  <a:srgbClr val="000000"/>
                </a:solidFill>
                <a:latin typeface="Open Sans" panose="020B0606030504020204" pitchFamily="34" charset="0"/>
              </a:rPr>
              <a:t>Wkly</a:t>
            </a:r>
            <a:r>
              <a:rPr lang="en-US" sz="900" dirty="0">
                <a:solidFill>
                  <a:srgbClr val="000000"/>
                </a:solidFill>
                <a:latin typeface="Open Sans" panose="020B0606030504020204" pitchFamily="34" charset="0"/>
              </a:rPr>
              <a:t> Rep 2020;69:904–908.</a:t>
            </a:r>
            <a:endParaRPr lang="he-IL" sz="900" dirty="0"/>
          </a:p>
        </p:txBody>
      </p:sp>
    </p:spTree>
    <p:extLst>
      <p:ext uri="{BB962C8B-B14F-4D97-AF65-F5344CB8AC3E}">
        <p14:creationId xmlns:p14="http://schemas.microsoft.com/office/powerpoint/2010/main" val="198208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מלבן 33"/>
          <p:cNvSpPr/>
          <p:nvPr/>
        </p:nvSpPr>
        <p:spPr>
          <a:xfrm>
            <a:off x="5309272" y="115453"/>
            <a:ext cx="5619404" cy="4801314"/>
          </a:xfrm>
          <a:prstGeom prst="rect">
            <a:avLst/>
          </a:prstGeom>
        </p:spPr>
        <p:txBody>
          <a:bodyPr wrap="square">
            <a:spAutoFit/>
          </a:bodyPr>
          <a:lstStyle/>
          <a:p>
            <a:pPr algn="l"/>
            <a:r>
              <a:rPr lang="en-US" dirty="0">
                <a:solidFill>
                  <a:schemeClr val="bg1"/>
                </a:solidFill>
              </a:rPr>
              <a:t>Telemedicine holds great potential for reducing the variability of diagnoses as well as improving clinical management and delivery of health care services worldwide by enhancing access, quality, efficiency, and cost-effectiveness</a:t>
            </a:r>
          </a:p>
          <a:p>
            <a:pPr algn="l"/>
            <a:br>
              <a:rPr lang="en-US" dirty="0">
                <a:solidFill>
                  <a:schemeClr val="bg1"/>
                </a:solidFill>
              </a:rPr>
            </a:br>
            <a:r>
              <a:rPr lang="en-US" dirty="0">
                <a:solidFill>
                  <a:schemeClr val="bg1"/>
                </a:solidFill>
              </a:rPr>
              <a:t>In particular, telemedicine can aid communities traditionally underserved – those in remote or rural areas with few health services and staff – because it overcomes distance and time barriers between health-care providers and patients.</a:t>
            </a:r>
          </a:p>
          <a:p>
            <a:pPr algn="l"/>
            <a:endParaRPr lang="en-US" dirty="0">
              <a:solidFill>
                <a:schemeClr val="bg1"/>
              </a:solidFill>
            </a:endParaRPr>
          </a:p>
          <a:p>
            <a:pPr algn="l"/>
            <a:r>
              <a:rPr lang="en-US" dirty="0">
                <a:solidFill>
                  <a:schemeClr val="bg1"/>
                </a:solidFill>
              </a:rPr>
              <a:t>Further, evidence points to important socioeconomic benefits to patients, families, health practitioners and the health system, including enhanced patient-provider communication and educational opportunities.</a:t>
            </a:r>
            <a:endParaRPr lang="he-IL" dirty="0">
              <a:solidFill>
                <a:schemeClr val="bg1"/>
              </a:solidFill>
            </a:endParaRPr>
          </a:p>
        </p:txBody>
      </p:sp>
      <p:pic>
        <p:nvPicPr>
          <p:cNvPr id="1026" name="Picture 2" descr="File:World Health Organization Logo.svg - Wikimedia Common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647" y="5561372"/>
            <a:ext cx="3718156" cy="11386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3">
            <a:extLst>
              <a:ext uri="{FF2B5EF4-FFF2-40B4-BE49-F238E27FC236}">
                <a16:creationId xmlns:a16="http://schemas.microsoft.com/office/drawing/2014/main" id="{F36B1096-EB4B-409F-9DB3-C706EFABD0FF}"/>
              </a:ext>
            </a:extLst>
          </p:cNvPr>
          <p:cNvSpPr/>
          <p:nvPr/>
        </p:nvSpPr>
        <p:spPr>
          <a:xfrm>
            <a:off x="4894633" y="1867120"/>
            <a:ext cx="323381" cy="3315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21">
            <a:extLst>
              <a:ext uri="{FF2B5EF4-FFF2-40B4-BE49-F238E27FC236}">
                <a16:creationId xmlns:a16="http://schemas.microsoft.com/office/drawing/2014/main" id="{3DFB5373-0015-4A31-8F01-1597E404815D}"/>
              </a:ext>
            </a:extLst>
          </p:cNvPr>
          <p:cNvSpPr/>
          <p:nvPr/>
        </p:nvSpPr>
        <p:spPr>
          <a:xfrm>
            <a:off x="4803374" y="345560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30">
            <a:extLst>
              <a:ext uri="{FF2B5EF4-FFF2-40B4-BE49-F238E27FC236}">
                <a16:creationId xmlns:a16="http://schemas.microsoft.com/office/drawing/2014/main" id="{07A9DF64-EAEC-4F98-A0C9-E2239CA0F425}"/>
              </a:ext>
            </a:extLst>
          </p:cNvPr>
          <p:cNvSpPr/>
          <p:nvPr/>
        </p:nvSpPr>
        <p:spPr>
          <a:xfrm flipH="1">
            <a:off x="4821103" y="212292"/>
            <a:ext cx="396911" cy="39789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8067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Summary</a:t>
            </a:r>
          </a:p>
        </p:txBody>
      </p:sp>
      <p:sp>
        <p:nvSpPr>
          <p:cNvPr id="3" name="Rectangle 2">
            <a:extLst>
              <a:ext uri="{FF2B5EF4-FFF2-40B4-BE49-F238E27FC236}">
                <a16:creationId xmlns:a16="http://schemas.microsoft.com/office/drawing/2014/main" id="{7C7F7434-5DFB-463D-AD57-53EE48E4EF6A}"/>
              </a:ext>
            </a:extLst>
          </p:cNvPr>
          <p:cNvSpPr/>
          <p:nvPr/>
        </p:nvSpPr>
        <p:spPr>
          <a:xfrm>
            <a:off x="951796" y="4335724"/>
            <a:ext cx="2556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4DC5C83F-C5EF-4A00-AFC8-6B35411D0770}"/>
              </a:ext>
            </a:extLst>
          </p:cNvPr>
          <p:cNvSpPr txBox="1"/>
          <p:nvPr/>
        </p:nvSpPr>
        <p:spPr>
          <a:xfrm>
            <a:off x="923895" y="4537818"/>
            <a:ext cx="2442760"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60BED4"/>
                </a:solidFill>
                <a:effectLst/>
                <a:uLnTx/>
                <a:uFillTx/>
                <a:latin typeface="Arial"/>
                <a:cs typeface="Arial" pitchFamily="34" charset="0"/>
              </a:rPr>
              <a:t>Scaling of Symptoms</a:t>
            </a:r>
            <a:endParaRPr kumimoji="0" lang="ko-KR" altLang="en-US" sz="1600" b="1" i="0" u="none" strike="noStrike" kern="1200" cap="none" spc="0" normalizeH="0" baseline="0" noProof="0" dirty="0">
              <a:ln>
                <a:noFill/>
              </a:ln>
              <a:solidFill>
                <a:srgbClr val="60BED4"/>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BE55803D-EC1D-4CC0-AA96-5A5B4BA70D13}"/>
              </a:ext>
            </a:extLst>
          </p:cNvPr>
          <p:cNvSpPr txBox="1"/>
          <p:nvPr/>
        </p:nvSpPr>
        <p:spPr>
          <a:xfrm>
            <a:off x="923895" y="4876372"/>
            <a:ext cx="2243252"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dataset currently is composed of binary representation of symptoms per indication. Adding severity of symptoms or continues values (Such as for fever) could help</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better classify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541204B6-4A41-4FFA-A5C6-85847E890B5D}"/>
              </a:ext>
            </a:extLst>
          </p:cNvPr>
          <p:cNvSpPr/>
          <p:nvPr/>
        </p:nvSpPr>
        <p:spPr>
          <a:xfrm>
            <a:off x="1064178" y="3617473"/>
            <a:ext cx="620627" cy="620627"/>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70BC2F2-C137-45FF-A211-AAD516170D0F}"/>
              </a:ext>
            </a:extLst>
          </p:cNvPr>
          <p:cNvSpPr/>
          <p:nvPr/>
        </p:nvSpPr>
        <p:spPr>
          <a:xfrm>
            <a:off x="3541999" y="3753756"/>
            <a:ext cx="2556000"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TextBox 9">
            <a:extLst>
              <a:ext uri="{FF2B5EF4-FFF2-40B4-BE49-F238E27FC236}">
                <a16:creationId xmlns:a16="http://schemas.microsoft.com/office/drawing/2014/main" id="{A9EEFB68-FC44-4940-B95B-75F0960271B1}"/>
              </a:ext>
            </a:extLst>
          </p:cNvPr>
          <p:cNvSpPr txBox="1"/>
          <p:nvPr/>
        </p:nvSpPr>
        <p:spPr>
          <a:xfrm>
            <a:off x="3557041" y="3958512"/>
            <a:ext cx="2187054"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a:solidFill>
                  <a:srgbClr val="8EDADA"/>
                </a:solidFill>
                <a:latin typeface="Arial"/>
                <a:cs typeface="Arial" pitchFamily="34" charset="0"/>
              </a:rPr>
              <a:t>Journal Reporting</a:t>
            </a:r>
            <a:endParaRPr kumimoji="0" lang="en-US" altLang="ko-KR" sz="1600" b="1" i="0" u="none" strike="noStrike" kern="1200" cap="none" spc="0" normalizeH="0" baseline="0" noProof="0" dirty="0">
              <a:ln>
                <a:noFill/>
              </a:ln>
              <a:solidFill>
                <a:srgbClr val="8EDADA"/>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85A8D3D0-E010-423B-B1F8-8AD54E93DEA8}"/>
              </a:ext>
            </a:extLst>
          </p:cNvPr>
          <p:cNvSpPr txBox="1"/>
          <p:nvPr/>
        </p:nvSpPr>
        <p:spPr>
          <a:xfrm>
            <a:off x="3557041" y="4335724"/>
            <a:ext cx="1921103"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Text mining as a preprocessing stage to extract a category</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of the disease before further classification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Oval 13">
            <a:extLst>
              <a:ext uri="{FF2B5EF4-FFF2-40B4-BE49-F238E27FC236}">
                <a16:creationId xmlns:a16="http://schemas.microsoft.com/office/drawing/2014/main" id="{0CA27234-E5CC-48CF-A78F-C2EDFA157FEF}"/>
              </a:ext>
            </a:extLst>
          </p:cNvPr>
          <p:cNvSpPr/>
          <p:nvPr/>
        </p:nvSpPr>
        <p:spPr>
          <a:xfrm>
            <a:off x="3647160" y="3017603"/>
            <a:ext cx="620627" cy="620627"/>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DC9E07B0-45A0-4886-BE30-B59DAE3D59BC}"/>
              </a:ext>
            </a:extLst>
          </p:cNvPr>
          <p:cNvSpPr/>
          <p:nvPr/>
        </p:nvSpPr>
        <p:spPr>
          <a:xfrm>
            <a:off x="6133311" y="3143865"/>
            <a:ext cx="2556000"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CA1E18A8-36D1-4138-8446-FB89DC311B35}"/>
              </a:ext>
            </a:extLst>
          </p:cNvPr>
          <p:cNvSpPr txBox="1"/>
          <p:nvPr/>
        </p:nvSpPr>
        <p:spPr>
          <a:xfrm>
            <a:off x="6158626" y="3351284"/>
            <a:ext cx="2224767"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AAAAAA"/>
                </a:solidFill>
                <a:effectLst/>
                <a:uLnTx/>
                <a:uFillTx/>
                <a:latin typeface="Arial"/>
                <a:cs typeface="Arial" pitchFamily="34" charset="0"/>
              </a:rPr>
              <a:t>Type 1 /Type 2 Error </a:t>
            </a:r>
            <a:endParaRPr kumimoji="0" lang="ko-KR" altLang="en-US" sz="1600" b="1" i="0" u="none" strike="noStrike" kern="1200" cap="none" spc="0" normalizeH="0" baseline="0" noProof="0" dirty="0">
              <a:ln>
                <a:noFill/>
              </a:ln>
              <a:solidFill>
                <a:srgbClr val="AAAAAA"/>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7603FA3-4130-42D1-86CF-E20926E76064}"/>
              </a:ext>
            </a:extLst>
          </p:cNvPr>
          <p:cNvSpPr txBox="1"/>
          <p:nvPr/>
        </p:nvSpPr>
        <p:spPr>
          <a:xfrm>
            <a:off x="6231030" y="3822601"/>
            <a:ext cx="2341206"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Adding a</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measure of fatality between classifications due to</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dirty="0">
                <a:solidFill>
                  <a:prstClr val="black">
                    <a:lumMod val="75000"/>
                    <a:lumOff val="25000"/>
                  </a:prstClr>
                </a:solidFill>
                <a:latin typeface="Arial"/>
                <a:cs typeface="Arial" pitchFamily="34" charset="0"/>
              </a:rPr>
              <a:t>M</a:t>
            </a:r>
            <a:r>
              <a:rPr lang="en-US" altLang="ko-KR" sz="1200" noProof="0" dirty="0">
                <a:solidFill>
                  <a:prstClr val="black">
                    <a:lumMod val="75000"/>
                    <a:lumOff val="25000"/>
                  </a:prstClr>
                </a:solidFill>
                <a:latin typeface="Arial"/>
                <a:cs typeface="Arial" pitchFamily="34" charset="0"/>
              </a:rPr>
              <a:t>is-treatment or wrong treatment</a:t>
            </a:r>
            <a:b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b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Doing</a:t>
            </a:r>
            <a:r>
              <a:rPr lang="en-US" altLang="ko-KR" sz="1200" dirty="0">
                <a:solidFill>
                  <a:prstClr val="black">
                    <a:lumMod val="75000"/>
                    <a:lumOff val="25000"/>
                  </a:prstClr>
                </a:solidFill>
                <a:latin typeface="Arial"/>
                <a:cs typeface="Arial" pitchFamily="34" charset="0"/>
              </a:rPr>
              <a:t> so will enable us to estimate the error type and ROC for each </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indication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Oval 19">
            <a:extLst>
              <a:ext uri="{FF2B5EF4-FFF2-40B4-BE49-F238E27FC236}">
                <a16:creationId xmlns:a16="http://schemas.microsoft.com/office/drawing/2014/main" id="{3A13DD56-2717-4EE9-A6E4-06A8173E99B8}"/>
              </a:ext>
            </a:extLst>
          </p:cNvPr>
          <p:cNvSpPr/>
          <p:nvPr/>
        </p:nvSpPr>
        <p:spPr>
          <a:xfrm flipV="1">
            <a:off x="6231030" y="2397760"/>
            <a:ext cx="620627" cy="62062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4E1B8143-8709-4005-8E9F-64DF334314CF}"/>
              </a:ext>
            </a:extLst>
          </p:cNvPr>
          <p:cNvSpPr/>
          <p:nvPr/>
        </p:nvSpPr>
        <p:spPr>
          <a:xfrm>
            <a:off x="8725733" y="2528787"/>
            <a:ext cx="2556000"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a:extLst>
              <a:ext uri="{FF2B5EF4-FFF2-40B4-BE49-F238E27FC236}">
                <a16:creationId xmlns:a16="http://schemas.microsoft.com/office/drawing/2014/main" id="{D0F46FCD-3140-469E-BD7D-E28BFE12BDFE}"/>
              </a:ext>
            </a:extLst>
          </p:cNvPr>
          <p:cNvSpPr txBox="1"/>
          <p:nvPr/>
        </p:nvSpPr>
        <p:spPr>
          <a:xfrm>
            <a:off x="8694503" y="2724082"/>
            <a:ext cx="2901751"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D4D4D4"/>
                </a:solidFill>
                <a:effectLst/>
                <a:uLnTx/>
                <a:uFillTx/>
                <a:latin typeface="Arial"/>
                <a:cs typeface="Arial" pitchFamily="34" charset="0"/>
              </a:rPr>
              <a:t>Adding Objective measures</a:t>
            </a:r>
            <a:endParaRPr kumimoji="0" lang="ko-KR" altLang="en-US" sz="1600" b="1" i="0" u="none" strike="noStrike" kern="1200" cap="none" spc="0" normalizeH="0" baseline="0" noProof="0" dirty="0">
              <a:ln>
                <a:noFill/>
              </a:ln>
              <a:solidFill>
                <a:srgbClr val="D4D4D4"/>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C8D4BF9-4519-4804-9E8A-4B488B11785A}"/>
              </a:ext>
            </a:extLst>
          </p:cNvPr>
          <p:cNvSpPr txBox="1"/>
          <p:nvPr/>
        </p:nvSpPr>
        <p:spPr>
          <a:xfrm>
            <a:off x="8694506" y="3333833"/>
            <a:ext cx="3109567"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development of mobile devices capable of measuring physiological signals can contribute</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to the dataset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82CA885B-5508-4831-B933-D4F5A5EC01F8}"/>
              </a:ext>
            </a:extLst>
          </p:cNvPr>
          <p:cNvSpPr/>
          <p:nvPr/>
        </p:nvSpPr>
        <p:spPr>
          <a:xfrm>
            <a:off x="8735546" y="1754510"/>
            <a:ext cx="620627" cy="620627"/>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5B4AE52F-0465-42FD-A9D7-5A379BC97955}"/>
              </a:ext>
            </a:extLst>
          </p:cNvPr>
          <p:cNvSpPr txBox="1"/>
          <p:nvPr/>
        </p:nvSpPr>
        <p:spPr>
          <a:xfrm>
            <a:off x="475765" y="1063756"/>
            <a:ext cx="7820337"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Prediction based on self reported symptoms</a:t>
            </a:r>
            <a:r>
              <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rPr>
              <a:t> is a difficult task with no more than 82% accuracy which might not be good enough for medical diagnosis.</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noProof="0" dirty="0">
                <a:solidFill>
                  <a:prstClr val="black">
                    <a:lumMod val="65000"/>
                    <a:lumOff val="35000"/>
                  </a:prstClr>
                </a:solidFill>
                <a:latin typeface="Arial"/>
                <a:cs typeface="Arial" pitchFamily="34" charset="0"/>
              </a:rPr>
              <a:t>2 issues arise in the classification, first is the over/under estimation of symptoms and second is the similarity of symptoms between diseases which have a different root cause</a:t>
            </a:r>
            <a:endPar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baseline="0" dirty="0">
                <a:solidFill>
                  <a:prstClr val="black">
                    <a:lumMod val="65000"/>
                    <a:lumOff val="35000"/>
                  </a:prstClr>
                </a:solidFill>
                <a:latin typeface="Arial"/>
                <a:cs typeface="Arial" pitchFamily="34" charset="0"/>
              </a:rPr>
              <a:t>The following</a:t>
            </a:r>
            <a:r>
              <a:rPr lang="en-US" altLang="ko-KR" sz="1200" b="1" dirty="0">
                <a:solidFill>
                  <a:prstClr val="black">
                    <a:lumMod val="65000"/>
                    <a:lumOff val="35000"/>
                  </a:prstClr>
                </a:solidFill>
                <a:latin typeface="Arial"/>
                <a:cs typeface="Arial" pitchFamily="34" charset="0"/>
              </a:rPr>
              <a:t> </a:t>
            </a:r>
            <a:r>
              <a:rPr lang="en-US" altLang="ko-KR" sz="1200" b="1" baseline="0" dirty="0">
                <a:solidFill>
                  <a:prstClr val="black">
                    <a:lumMod val="65000"/>
                    <a:lumOff val="35000"/>
                  </a:prstClr>
                </a:solidFill>
                <a:latin typeface="Arial"/>
                <a:cs typeface="Arial" pitchFamily="34" charset="0"/>
              </a:rPr>
              <a:t>are suggested</a:t>
            </a:r>
            <a:r>
              <a:rPr lang="en-US" altLang="ko-KR" sz="1200" b="1" dirty="0">
                <a:solidFill>
                  <a:prstClr val="black">
                    <a:lumMod val="65000"/>
                    <a:lumOff val="35000"/>
                  </a:prstClr>
                </a:solidFill>
                <a:latin typeface="Arial"/>
                <a:cs typeface="Arial" pitchFamily="34" charset="0"/>
              </a:rPr>
              <a:t> methods which might</a:t>
            </a:r>
            <a:r>
              <a:rPr lang="en-US" altLang="ko-KR" sz="1200" b="1" baseline="0" dirty="0">
                <a:solidFill>
                  <a:prstClr val="black">
                    <a:lumMod val="65000"/>
                    <a:lumOff val="35000"/>
                  </a:prstClr>
                </a:solidFill>
                <a:latin typeface="Arial"/>
                <a:cs typeface="Arial" pitchFamily="34" charset="0"/>
              </a:rPr>
              <a:t> to achieve better</a:t>
            </a:r>
            <a:r>
              <a:rPr lang="en-US" altLang="ko-KR" sz="1200" b="1" dirty="0">
                <a:solidFill>
                  <a:prstClr val="black">
                    <a:lumMod val="65000"/>
                    <a:lumOff val="35000"/>
                  </a:prstClr>
                </a:solidFill>
                <a:latin typeface="Arial"/>
                <a:cs typeface="Arial" pitchFamily="34" charset="0"/>
              </a:rPr>
              <a:t> results if employed.</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4" name="Donut 24">
            <a:extLst>
              <a:ext uri="{FF2B5EF4-FFF2-40B4-BE49-F238E27FC236}">
                <a16:creationId xmlns:a16="http://schemas.microsoft.com/office/drawing/2014/main" id="{2358F6B7-5407-478C-BBCE-24DB33354B70}"/>
              </a:ext>
            </a:extLst>
          </p:cNvPr>
          <p:cNvSpPr/>
          <p:nvPr/>
        </p:nvSpPr>
        <p:spPr>
          <a:xfrm>
            <a:off x="6365457" y="2528787"/>
            <a:ext cx="351226" cy="35408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Diamond 5">
            <a:extLst>
              <a:ext uri="{FF2B5EF4-FFF2-40B4-BE49-F238E27FC236}">
                <a16:creationId xmlns:a16="http://schemas.microsoft.com/office/drawing/2014/main" id="{AEDEE15B-09BE-4416-8D55-46095E20C00D}"/>
              </a:ext>
            </a:extLst>
          </p:cNvPr>
          <p:cNvSpPr/>
          <p:nvPr/>
        </p:nvSpPr>
        <p:spPr>
          <a:xfrm>
            <a:off x="3807334" y="3165221"/>
            <a:ext cx="300277" cy="30116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7">
            <a:extLst>
              <a:ext uri="{FF2B5EF4-FFF2-40B4-BE49-F238E27FC236}">
                <a16:creationId xmlns:a16="http://schemas.microsoft.com/office/drawing/2014/main" id="{A2454068-D6A0-42C7-BCE1-D03833DCF2E4}"/>
              </a:ext>
            </a:extLst>
          </p:cNvPr>
          <p:cNvSpPr/>
          <p:nvPr/>
        </p:nvSpPr>
        <p:spPr>
          <a:xfrm>
            <a:off x="1201164" y="3741071"/>
            <a:ext cx="346654" cy="34665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7">
            <a:extLst>
              <a:ext uri="{FF2B5EF4-FFF2-40B4-BE49-F238E27FC236}">
                <a16:creationId xmlns:a16="http://schemas.microsoft.com/office/drawing/2014/main" id="{890A206E-8EB0-46CB-87E5-BB62DA827BE4}"/>
              </a:ext>
            </a:extLst>
          </p:cNvPr>
          <p:cNvSpPr/>
          <p:nvPr/>
        </p:nvSpPr>
        <p:spPr>
          <a:xfrm>
            <a:off x="8951777" y="1884575"/>
            <a:ext cx="208850" cy="36143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04366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42710" y="6433"/>
            <a:ext cx="5749290" cy="6858000"/>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 y="133350"/>
            <a:ext cx="5586367" cy="6566066"/>
          </a:xfrm>
          <a:prstGeom prst="rect">
            <a:avLst/>
          </a:prstGeom>
        </p:spPr>
      </p:pic>
    </p:spTree>
    <p:extLst>
      <p:ext uri="{BB962C8B-B14F-4D97-AF65-F5344CB8AC3E}">
        <p14:creationId xmlns:p14="http://schemas.microsoft.com/office/powerpoint/2010/main" val="16160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4429285" y="1264253"/>
            <a:ext cx="7928520"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Our Research Question</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 name="TextBox 1"/>
          <p:cNvSpPr txBox="1"/>
          <p:nvPr/>
        </p:nvSpPr>
        <p:spPr>
          <a:xfrm>
            <a:off x="4763427" y="2818620"/>
            <a:ext cx="6457950" cy="1754326"/>
          </a:xfrm>
          <a:prstGeom prst="rect">
            <a:avLst/>
          </a:prstGeom>
          <a:noFill/>
        </p:spPr>
        <p:txBody>
          <a:bodyPr wrap="square" rtlCol="1">
            <a:spAutoFit/>
          </a:bodyPr>
          <a:lstStyle/>
          <a:p>
            <a:pPr algn="ctr"/>
            <a:r>
              <a:rPr lang="en-US" sz="3600" dirty="0"/>
              <a:t>Can a disease be predicted according to self reported symptoms</a:t>
            </a:r>
            <a:endParaRPr lang="he-IL" sz="3600" dirty="0"/>
          </a:p>
        </p:txBody>
      </p:sp>
      <p:grpSp>
        <p:nvGrpSpPr>
          <p:cNvPr id="516" name="Group 16">
            <a:extLst>
              <a:ext uri="{FF2B5EF4-FFF2-40B4-BE49-F238E27FC236}">
                <a16:creationId xmlns:a16="http://schemas.microsoft.com/office/drawing/2014/main" id="{0BEEB06F-88E2-4D45-9CD6-E1C246301F4C}"/>
              </a:ext>
            </a:extLst>
          </p:cNvPr>
          <p:cNvGrpSpPr/>
          <p:nvPr/>
        </p:nvGrpSpPr>
        <p:grpSpPr>
          <a:xfrm>
            <a:off x="176034" y="1068346"/>
            <a:ext cx="4817675" cy="5254874"/>
            <a:chOff x="4876975" y="1359468"/>
            <a:chExt cx="3838291" cy="4186612"/>
          </a:xfrm>
        </p:grpSpPr>
        <p:grpSp>
          <p:nvGrpSpPr>
            <p:cNvPr id="517" name="Group 17">
              <a:extLst>
                <a:ext uri="{FF2B5EF4-FFF2-40B4-BE49-F238E27FC236}">
                  <a16:creationId xmlns:a16="http://schemas.microsoft.com/office/drawing/2014/main" id="{6B4EE9F9-485A-4BCC-A01B-374C5281A720}"/>
                </a:ext>
              </a:extLst>
            </p:cNvPr>
            <p:cNvGrpSpPr/>
            <p:nvPr/>
          </p:nvGrpSpPr>
          <p:grpSpPr>
            <a:xfrm>
              <a:off x="4876975" y="1359468"/>
              <a:ext cx="3838291" cy="4186612"/>
              <a:chOff x="2821941" y="631739"/>
              <a:chExt cx="3943843" cy="4301743"/>
            </a:xfrm>
          </p:grpSpPr>
          <p:sp>
            <p:nvSpPr>
              <p:cNvPr id="521" name="Rectangle 14">
                <a:extLst>
                  <a:ext uri="{FF2B5EF4-FFF2-40B4-BE49-F238E27FC236}">
                    <a16:creationId xmlns:a16="http://schemas.microsoft.com/office/drawing/2014/main" id="{68C2D250-C616-4473-B807-6F312C2BD10F}"/>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22" name="Group 22">
                <a:extLst>
                  <a:ext uri="{FF2B5EF4-FFF2-40B4-BE49-F238E27FC236}">
                    <a16:creationId xmlns:a16="http://schemas.microsoft.com/office/drawing/2014/main" id="{61867693-7269-40D1-A945-A2E316840763}"/>
                  </a:ext>
                </a:extLst>
              </p:cNvPr>
              <p:cNvGrpSpPr/>
              <p:nvPr/>
            </p:nvGrpSpPr>
            <p:grpSpPr>
              <a:xfrm>
                <a:off x="2821941" y="631739"/>
                <a:ext cx="3131677" cy="3396957"/>
                <a:chOff x="2821941" y="605499"/>
                <a:chExt cx="3131677" cy="3396957"/>
              </a:xfrm>
            </p:grpSpPr>
            <p:sp>
              <p:nvSpPr>
                <p:cNvPr id="523" name="Rectangle 23">
                  <a:extLst>
                    <a:ext uri="{FF2B5EF4-FFF2-40B4-BE49-F238E27FC236}">
                      <a16:creationId xmlns:a16="http://schemas.microsoft.com/office/drawing/2014/main" id="{12C835D5-179B-4C25-A667-8BF31978F1B9}"/>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4" name="Rectangle 14">
                  <a:extLst>
                    <a:ext uri="{FF2B5EF4-FFF2-40B4-BE49-F238E27FC236}">
                      <a16:creationId xmlns:a16="http://schemas.microsoft.com/office/drawing/2014/main" id="{4E35FB54-9494-41E3-8139-9D3F1DC8B8AA}"/>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5" name="Rectangle 5">
                  <a:extLst>
                    <a:ext uri="{FF2B5EF4-FFF2-40B4-BE49-F238E27FC236}">
                      <a16:creationId xmlns:a16="http://schemas.microsoft.com/office/drawing/2014/main" id="{3D989262-50C4-4720-8063-C03A3467268D}"/>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6" name="Rectangle 8">
                  <a:extLst>
                    <a:ext uri="{FF2B5EF4-FFF2-40B4-BE49-F238E27FC236}">
                      <a16:creationId xmlns:a16="http://schemas.microsoft.com/office/drawing/2014/main" id="{1EAEB101-1DB7-4F2C-9A77-3B927B31D88E}"/>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7" name="Oval 16">
                  <a:extLst>
                    <a:ext uri="{FF2B5EF4-FFF2-40B4-BE49-F238E27FC236}">
                      <a16:creationId xmlns:a16="http://schemas.microsoft.com/office/drawing/2014/main" id="{0F653ABC-032F-4CBE-B35D-32D0E3D0E330}"/>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28" name="Group 28">
                  <a:extLst>
                    <a:ext uri="{FF2B5EF4-FFF2-40B4-BE49-F238E27FC236}">
                      <a16:creationId xmlns:a16="http://schemas.microsoft.com/office/drawing/2014/main" id="{8C059023-036E-42E2-A4D2-1D7AB23DFBCA}"/>
                    </a:ext>
                  </a:extLst>
                </p:cNvPr>
                <p:cNvGrpSpPr/>
                <p:nvPr/>
              </p:nvGrpSpPr>
              <p:grpSpPr>
                <a:xfrm>
                  <a:off x="4275991" y="1800648"/>
                  <a:ext cx="342000" cy="342000"/>
                  <a:chOff x="4915373" y="1633391"/>
                  <a:chExt cx="342000" cy="342000"/>
                </a:xfrm>
              </p:grpSpPr>
              <p:sp>
                <p:nvSpPr>
                  <p:cNvPr id="531" name="Oval 31">
                    <a:extLst>
                      <a:ext uri="{FF2B5EF4-FFF2-40B4-BE49-F238E27FC236}">
                        <a16:creationId xmlns:a16="http://schemas.microsoft.com/office/drawing/2014/main" id="{B928C39F-FA8F-43AF-866B-5628E61C340D}"/>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2" name="Oval 32">
                    <a:extLst>
                      <a:ext uri="{FF2B5EF4-FFF2-40B4-BE49-F238E27FC236}">
                        <a16:creationId xmlns:a16="http://schemas.microsoft.com/office/drawing/2014/main" id="{EA05FF83-5E4C-4616-A25F-AD60E8FE3208}"/>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3" name="Oval 33">
                    <a:extLst>
                      <a:ext uri="{FF2B5EF4-FFF2-40B4-BE49-F238E27FC236}">
                        <a16:creationId xmlns:a16="http://schemas.microsoft.com/office/drawing/2014/main" id="{C9EAD363-3747-4E8F-8FF8-357FB26A9D15}"/>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29" name="Block Arc 3">
                  <a:extLst>
                    <a:ext uri="{FF2B5EF4-FFF2-40B4-BE49-F238E27FC236}">
                      <a16:creationId xmlns:a16="http://schemas.microsoft.com/office/drawing/2014/main" id="{BCF345C4-1E85-4DFF-9700-A85866C54E2C}"/>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30" name="Oval 10">
                  <a:extLst>
                    <a:ext uri="{FF2B5EF4-FFF2-40B4-BE49-F238E27FC236}">
                      <a16:creationId xmlns:a16="http://schemas.microsoft.com/office/drawing/2014/main" id="{2C388ECD-9414-4077-A517-1F7094D60523}"/>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18" name="Group 18">
              <a:extLst>
                <a:ext uri="{FF2B5EF4-FFF2-40B4-BE49-F238E27FC236}">
                  <a16:creationId xmlns:a16="http://schemas.microsoft.com/office/drawing/2014/main" id="{332FCE22-4874-489F-8D41-79EF5B227DA0}"/>
                </a:ext>
              </a:extLst>
            </p:cNvPr>
            <p:cNvGrpSpPr/>
            <p:nvPr/>
          </p:nvGrpSpPr>
          <p:grpSpPr>
            <a:xfrm rot="20881907">
              <a:off x="6349088" y="2617695"/>
              <a:ext cx="201600" cy="201600"/>
              <a:chOff x="5692579" y="2456484"/>
              <a:chExt cx="201600" cy="201600"/>
            </a:xfrm>
          </p:grpSpPr>
          <p:sp>
            <p:nvSpPr>
              <p:cNvPr id="519" name="Chord 19">
                <a:extLst>
                  <a:ext uri="{FF2B5EF4-FFF2-40B4-BE49-F238E27FC236}">
                    <a16:creationId xmlns:a16="http://schemas.microsoft.com/office/drawing/2014/main" id="{16DE0D62-1B4F-4342-A46F-1CE7C3D518EE}"/>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Chord 20">
                <a:extLst>
                  <a:ext uri="{FF2B5EF4-FFF2-40B4-BE49-F238E27FC236}">
                    <a16:creationId xmlns:a16="http://schemas.microsoft.com/office/drawing/2014/main" id="{B7EC0AFA-555C-49F1-803F-F10105A90A4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36421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p:cNvSpPr>
            <a:spLocks noGrp="1"/>
          </p:cNvSpPr>
          <p:nvPr>
            <p:ph type="body" sz="quarter" idx="10"/>
          </p:nvPr>
        </p:nvSpPr>
        <p:spPr/>
        <p:txBody>
          <a:bodyPr/>
          <a:lstStyle/>
          <a:p>
            <a:r>
              <a:rPr lang="en-US" dirty="0"/>
              <a:t>The Dataset</a:t>
            </a:r>
            <a:endParaRPr lang="he-IL" dirty="0"/>
          </a:p>
        </p:txBody>
      </p:sp>
      <p:sp>
        <p:nvSpPr>
          <p:cNvPr id="7" name="TextBox 6"/>
          <p:cNvSpPr txBox="1"/>
          <p:nvPr/>
        </p:nvSpPr>
        <p:spPr>
          <a:xfrm>
            <a:off x="555464" y="1165356"/>
            <a:ext cx="11109326" cy="369332"/>
          </a:xfrm>
          <a:prstGeom prst="rect">
            <a:avLst/>
          </a:prstGeom>
          <a:noFill/>
        </p:spPr>
        <p:txBody>
          <a:bodyPr wrap="square" rtlCol="1">
            <a:spAutoFit/>
          </a:bodyPr>
          <a:lstStyle/>
          <a:p>
            <a:pPr algn="ctr" fontAlgn="base"/>
            <a:r>
              <a:rPr lang="en-US" b="1" dirty="0"/>
              <a:t>Disease Symptom Prediction - </a:t>
            </a:r>
            <a:r>
              <a:rPr lang="en-US" b="1" dirty="0" err="1"/>
              <a:t>Kaggle</a:t>
            </a:r>
            <a:endParaRPr lang="en-US" b="1" dirty="0"/>
          </a:p>
        </p:txBody>
      </p:sp>
      <p:grpSp>
        <p:nvGrpSpPr>
          <p:cNvPr id="8" name="Group 85">
            <a:extLst>
              <a:ext uri="{FF2B5EF4-FFF2-40B4-BE49-F238E27FC236}">
                <a16:creationId xmlns:a16="http://schemas.microsoft.com/office/drawing/2014/main" id="{AA845D0A-0333-400B-852B-73FED700682A}"/>
              </a:ext>
            </a:extLst>
          </p:cNvPr>
          <p:cNvGrpSpPr/>
          <p:nvPr/>
        </p:nvGrpSpPr>
        <p:grpSpPr>
          <a:xfrm>
            <a:off x="555464" y="1701440"/>
            <a:ext cx="4397536" cy="1367526"/>
            <a:chOff x="2551705" y="4283314"/>
            <a:chExt cx="935718" cy="706025"/>
          </a:xfrm>
        </p:grpSpPr>
        <p:sp>
          <p:nvSpPr>
            <p:cNvPr id="9" name="TextBox 8">
              <a:extLst>
                <a:ext uri="{FF2B5EF4-FFF2-40B4-BE49-F238E27FC236}">
                  <a16:creationId xmlns:a16="http://schemas.microsoft.com/office/drawing/2014/main" id="{D97A1295-26A7-4202-821E-EA98CAB52B45}"/>
                </a:ext>
              </a:extLst>
            </p:cNvPr>
            <p:cNvSpPr txBox="1"/>
            <p:nvPr/>
          </p:nvSpPr>
          <p:spPr>
            <a:xfrm>
              <a:off x="2551706" y="4560313"/>
              <a:ext cx="935717" cy="4290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4920 incidents of one of 41 listed diseases, each incident lists up to 17 symptoms out of 132 possibilities.</a:t>
              </a:r>
            </a:p>
            <a:p>
              <a:r>
                <a:rPr lang="en-US" altLang="ko-KR" sz="1200" dirty="0">
                  <a:solidFill>
                    <a:schemeClr val="tx1">
                      <a:lumMod val="75000"/>
                      <a:lumOff val="25000"/>
                    </a:schemeClr>
                  </a:solidFill>
                  <a:cs typeface="Arial" pitchFamily="34" charset="0"/>
                </a:rPr>
                <a:t>The dataset is almost uniformly distributed with about 500 incidents per disease</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209FA8F-5D3F-4B73-BAAC-F258055DE5FF}"/>
                </a:ext>
              </a:extLst>
            </p:cNvPr>
            <p:cNvSpPr txBox="1"/>
            <p:nvPr/>
          </p:nvSpPr>
          <p:spPr>
            <a:xfrm>
              <a:off x="2551705" y="4283314"/>
              <a:ext cx="927763" cy="16842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Dataset.csv</a:t>
              </a:r>
              <a:endParaRPr lang="ko-KR" altLang="en-US" sz="1200" b="1" dirty="0">
                <a:solidFill>
                  <a:schemeClr val="bg1"/>
                </a:solidFill>
                <a:cs typeface="Arial" pitchFamily="34" charset="0"/>
              </a:endParaRPr>
            </a:p>
          </p:txBody>
        </p:sp>
      </p:grpSp>
      <p:grpSp>
        <p:nvGrpSpPr>
          <p:cNvPr id="11" name="Group 82">
            <a:extLst>
              <a:ext uri="{FF2B5EF4-FFF2-40B4-BE49-F238E27FC236}">
                <a16:creationId xmlns:a16="http://schemas.microsoft.com/office/drawing/2014/main" id="{9B2E38C2-660E-4C73-B73F-5D50B6654E4E}"/>
              </a:ext>
            </a:extLst>
          </p:cNvPr>
          <p:cNvGrpSpPr/>
          <p:nvPr/>
        </p:nvGrpSpPr>
        <p:grpSpPr>
          <a:xfrm>
            <a:off x="8199276" y="1701440"/>
            <a:ext cx="3081637" cy="1292662"/>
            <a:chOff x="2551704" y="4283314"/>
            <a:chExt cx="935720" cy="1292662"/>
          </a:xfrm>
        </p:grpSpPr>
        <p:sp>
          <p:nvSpPr>
            <p:cNvPr id="12" name="TextBox 11">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each disease in the dataset a matching text file containing information about the disease by Mayo Clinic</a:t>
              </a:r>
            </a:p>
            <a:p>
              <a:r>
                <a:rPr lang="en-US" altLang="ko-KR" sz="1200" dirty="0">
                  <a:solidFill>
                    <a:schemeClr val="tx1">
                      <a:lumMod val="75000"/>
                      <a:lumOff val="25000"/>
                    </a:schemeClr>
                  </a:solidFill>
                  <a:cs typeface="Arial" pitchFamily="34" charset="0"/>
                </a:rPr>
                <a:t>The information includes information such as Causes, Risk Factors, Treatment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Disease Description.csv</a:t>
              </a:r>
              <a:endParaRPr lang="ko-KR" altLang="en-US" sz="1200" b="1" dirty="0">
                <a:solidFill>
                  <a:schemeClr val="bg1"/>
                </a:solidFill>
                <a:cs typeface="Arial" pitchFamily="34" charset="0"/>
              </a:endParaRPr>
            </a:p>
          </p:txBody>
        </p:sp>
      </p:grpSp>
      <p:pic>
        <p:nvPicPr>
          <p:cNvPr id="16" name="תמונה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64" y="3097686"/>
            <a:ext cx="4008120" cy="3131344"/>
          </a:xfrm>
          <a:prstGeom prst="rect">
            <a:avLst/>
          </a:prstGeom>
        </p:spPr>
      </p:pic>
    </p:spTree>
    <p:extLst>
      <p:ext uri="{BB962C8B-B14F-4D97-AF65-F5344CB8AC3E}">
        <p14:creationId xmlns:p14="http://schemas.microsoft.com/office/powerpoint/2010/main" val="403128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D3949-BFC9-49BA-BAAB-E6A041AA9F05}"/>
              </a:ext>
            </a:extLst>
          </p:cNvPr>
          <p:cNvSpPr>
            <a:spLocks noGrp="1"/>
          </p:cNvSpPr>
          <p:nvPr>
            <p:ph type="body" sz="quarter" idx="4294967295"/>
          </p:nvPr>
        </p:nvSpPr>
        <p:spPr>
          <a:xfrm>
            <a:off x="619125" y="-5169"/>
            <a:ext cx="11572875" cy="723900"/>
          </a:xfrm>
          <a:prstGeom prst="rect">
            <a:avLst/>
          </a:prstGeom>
        </p:spPr>
        <p:txBody>
          <a:bodyPr/>
          <a:lstStyle/>
          <a:p>
            <a:pPr marL="0" indent="0" algn="ctr">
              <a:buNone/>
            </a:pPr>
            <a:r>
              <a:rPr lang="en-US" sz="5400" dirty="0"/>
              <a:t>Dataset</a:t>
            </a:r>
            <a:r>
              <a:rPr lang="en-US" dirty="0"/>
              <a:t> </a:t>
            </a:r>
            <a:r>
              <a:rPr lang="en-US" sz="5400" dirty="0"/>
              <a:t>Distribution</a:t>
            </a:r>
            <a:endParaRPr lang="en-GB" sz="5400" dirty="0"/>
          </a:p>
        </p:txBody>
      </p:sp>
      <p:sp>
        <p:nvSpPr>
          <p:cNvPr id="3" name="TextBox 2">
            <a:extLst>
              <a:ext uri="{FF2B5EF4-FFF2-40B4-BE49-F238E27FC236}">
                <a16:creationId xmlns:a16="http://schemas.microsoft.com/office/drawing/2014/main" id="{53EC6C02-C2CD-4D37-A7DD-35D50AEC45C0}"/>
              </a:ext>
            </a:extLst>
          </p:cNvPr>
          <p:cNvSpPr txBox="1"/>
          <p:nvPr/>
        </p:nvSpPr>
        <p:spPr>
          <a:xfrm>
            <a:off x="125836" y="1063756"/>
            <a:ext cx="7485238" cy="50270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stage after cleaning the dataset was to better understand the content and distribution of the dataset</a:t>
            </a:r>
          </a:p>
          <a:p>
            <a:pPr>
              <a:lnSpc>
                <a:spcPct val="150000"/>
              </a:lnSpc>
            </a:pPr>
            <a:endParaRPr lang="en-US" dirty="0"/>
          </a:p>
          <a:p>
            <a:pPr marL="285750" indent="-285750">
              <a:lnSpc>
                <a:spcPct val="150000"/>
              </a:lnSpc>
              <a:buFont typeface="Arial" panose="020B0604020202020204" pitchFamily="34" charset="0"/>
              <a:buChar char="•"/>
            </a:pPr>
            <a:r>
              <a:rPr lang="en-US" dirty="0"/>
              <a:t>Since the dataset represents information in 132 space, we used dimensionality reduction techniques to view the data in a 2 dimension plot.</a:t>
            </a:r>
          </a:p>
          <a:p>
            <a:pPr>
              <a:lnSpc>
                <a:spcPct val="150000"/>
              </a:lnSpc>
            </a:pPr>
            <a:endParaRPr lang="en-US" dirty="0"/>
          </a:p>
          <a:p>
            <a:pPr marL="285750" indent="-285750">
              <a:lnSpc>
                <a:spcPct val="150000"/>
              </a:lnSpc>
              <a:buFont typeface="Arial" panose="020B0604020202020204" pitchFamily="34" charset="0"/>
              <a:buChar char="•"/>
            </a:pPr>
            <a:r>
              <a:rPr lang="en-US" dirty="0"/>
              <a:t>Using these techniques we can also detect if any clusters exist within the dataset on a lower dimension representation and therefore base prediction on less features.</a:t>
            </a:r>
          </a:p>
          <a:p>
            <a:pPr>
              <a:lnSpc>
                <a:spcPct val="150000"/>
              </a:lnSpc>
            </a:pPr>
            <a:endParaRPr lang="en-US" dirty="0"/>
          </a:p>
          <a:p>
            <a:pPr marL="285750" indent="-285750">
              <a:lnSpc>
                <a:spcPct val="150000"/>
              </a:lnSpc>
              <a:buFont typeface="Arial" panose="020B0604020202020204" pitchFamily="34" charset="0"/>
              <a:buChar char="•"/>
            </a:pPr>
            <a:r>
              <a:rPr lang="en-US" dirty="0"/>
              <a:t>2 algorithms were selected :PCA and TSNE</a:t>
            </a:r>
          </a:p>
        </p:txBody>
      </p:sp>
      <p:grpSp>
        <p:nvGrpSpPr>
          <p:cNvPr id="6" name="Group 5">
            <a:extLst>
              <a:ext uri="{FF2B5EF4-FFF2-40B4-BE49-F238E27FC236}">
                <a16:creationId xmlns:a16="http://schemas.microsoft.com/office/drawing/2014/main" id="{A95001D7-D31E-49B3-BB0C-B89C53C1DE3A}"/>
              </a:ext>
            </a:extLst>
          </p:cNvPr>
          <p:cNvGrpSpPr/>
          <p:nvPr/>
        </p:nvGrpSpPr>
        <p:grpSpPr>
          <a:xfrm>
            <a:off x="7852816" y="677258"/>
            <a:ext cx="4279063" cy="3235226"/>
            <a:chOff x="384518" y="800016"/>
            <a:chExt cx="4279063" cy="3235226"/>
          </a:xfrm>
        </p:grpSpPr>
        <p:sp>
          <p:nvSpPr>
            <p:cNvPr id="7" name="Oval 6">
              <a:extLst>
                <a:ext uri="{FF2B5EF4-FFF2-40B4-BE49-F238E27FC236}">
                  <a16:creationId xmlns:a16="http://schemas.microsoft.com/office/drawing/2014/main" id="{EFCF2D4B-C1DC-4A34-A68E-6714981AB1A3}"/>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C1279D4-55BD-4F87-9778-A7DF1AA5F49D}"/>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EC8C043F-85EE-4B43-8541-67292A3E5AA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83351B69-4A23-40E9-B1BF-C22D390C2391}"/>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D7D31CB1-D91C-4880-BFEC-591816FBD79B}"/>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14B40C9-E7C7-4AE1-AB8F-16A7EAE734A1}"/>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912756E9-D46F-44B8-B367-B364DB09136B}"/>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0A7A006A-2F2B-478C-A616-FCBD2A992460}"/>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E3E61E4-11C3-4AEC-B56F-D254801D03B8}"/>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C3E6589-2416-47C8-B821-CD0E4BF71AC6}"/>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3A33990A-5313-42C4-A348-D106FEA5DC7E}"/>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5F3E37C2-AB3F-4D8A-B244-72CF850CEDE9}"/>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ED92F6D-A201-46FE-A05F-FB159E526BD7}"/>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D708F631-0F04-4011-A67F-960D8DF7D2D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03587AFF-1C35-4A5C-AC5A-088877BA6E00}"/>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64DEF973-88DE-46D6-84EC-9082E56F1125}"/>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89557BA7-9358-4F87-BF02-A92788C65F75}"/>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166A6C56-09B5-4F3C-B858-53EBE129E17D}"/>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52E01F84-C5C1-48FA-B7AE-CA331185AE55}"/>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8F0ECF10-B0E4-4D46-8790-6DC54E9C9D79}"/>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0FC7C9D9-A3B7-40A6-9E41-0E23C920B81E}"/>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646120A-E3F2-405D-B833-D0FBE2F4EECA}"/>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0061A3-DF2C-43C0-9843-B063498612EE}"/>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42E1A617-7744-4D0E-8634-E13276072044}"/>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Oval 30">
              <a:extLst>
                <a:ext uri="{FF2B5EF4-FFF2-40B4-BE49-F238E27FC236}">
                  <a16:creationId xmlns:a16="http://schemas.microsoft.com/office/drawing/2014/main" id="{F5448554-809E-411C-9D9E-CB8ED50FA9A9}"/>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28BE79C-0A30-47E3-82A6-C65211DA63EC}"/>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81F5C3E9-43A1-4688-ACBA-79CD89C7FB51}"/>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9D5E707-6551-4B20-9061-4C6F10A6204B}"/>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D3EAFCE5-B7CE-4FBE-9A43-3599128FDD7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22B27D1-F516-4145-843E-B409759755B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EB4E4B47-07A0-46FF-B10B-6782C90BD370}"/>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CAF2C1DE-6429-4BE1-8831-F06C763E2DD2}"/>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0FA3A06B-DD74-49B5-A8B5-6D409931BF1C}"/>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3318127A-1CAD-40A4-AEFC-289FB51C39AE}"/>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EF5A9B13-4C1A-407A-AB67-4552973A8F4A}"/>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9526181-0FA7-4FDD-A8C2-D940820FEEB0}"/>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E3DE67B8-4DD5-42DB-A109-E601E2D825CE}"/>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093FE13-E368-415C-B46F-FC541F125BA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9F8F4AA7-873F-4CB0-A5A7-A30F8FBFEEB7}"/>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6DFA43D4-4FF8-45E5-BF49-EF13BFD3CE22}"/>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1D188FBC-CA3F-470C-8438-3F00992C86BC}"/>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8" name="Oval 47">
              <a:extLst>
                <a:ext uri="{FF2B5EF4-FFF2-40B4-BE49-F238E27FC236}">
                  <a16:creationId xmlns:a16="http://schemas.microsoft.com/office/drawing/2014/main" id="{85D8F31B-CA4E-4DA5-B406-1E717605A333}"/>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59BE17BC-116C-4C94-B627-59DA9229F03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8050DD7-ACAD-44BE-9CFD-0DAB8D479F46}"/>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7F44A6FA-82BA-46B0-9448-91C8CA9D1B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B0C2A6B-43AE-467A-88F3-35AF3DBF5A0A}"/>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B13F0646-01B1-4084-AFA0-F4ACD92D73B5}"/>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0DA6379-CA56-4316-BC26-5A69A795AF7B}"/>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B503BA49-2A63-4AF4-A55C-B00B90227D5D}"/>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440FBBE1-7C49-4757-BEA0-04BA078F19BF}"/>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4D8FE14B-EC18-45E5-BFBE-32A4694AF7B5}"/>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93DB9ACE-ADEB-4D1E-A042-34BC9EE77454}"/>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58F987D2-D42A-4271-BCA8-524FE17835C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CEBB8E52-2A72-4658-9FE7-6AC3FAF121F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4C7665B0-F57F-4611-A3FC-747AFDC52021}"/>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48C8CEC8-3F92-41D3-9710-98701CB97EC8}"/>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FC5F7135-C60B-4213-A199-F6D320ABEA5A}"/>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1231907A-522C-483B-B5CD-9E0B8296E810}"/>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8E537747-0C7B-4330-B4C7-3D5EE7837A6E}"/>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6564F31-1174-48FD-BDA3-14FDB8ED8ABF}"/>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Oval 66">
              <a:extLst>
                <a:ext uri="{FF2B5EF4-FFF2-40B4-BE49-F238E27FC236}">
                  <a16:creationId xmlns:a16="http://schemas.microsoft.com/office/drawing/2014/main" id="{DF150692-616B-4882-A4C9-3046D094C08C}"/>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1DA7B91E-3F6C-412A-86F2-6E6E58E2E8BE}"/>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5CFA2FB-5FBF-4470-9F4A-E30D4F7212F0}"/>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444F6CEF-9AB7-4CD7-AAF4-6D91E3B301BB}"/>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69D2063C-3FAC-4B95-AF14-EEFE86400821}"/>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42891969-2ABA-465B-BF12-4C37B2FDC2D3}"/>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02D09C82-EF18-4390-B603-67AB79272445}"/>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0A61FEE4-18D5-4817-A005-3F365BB1229C}"/>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AF76939-ED0F-43A3-B897-5E4233C8C42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D53207CC-88FD-4562-B9DE-CE5F878C7A1C}"/>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E4BD04E-CC81-472E-81B9-F85D96C84C16}"/>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7CAB1146-027F-4EBA-AA14-6122C59751C9}"/>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43DB7589-602B-44A6-9B14-338FF736E8D2}"/>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BC9DAE1-578B-4194-AA28-4F7127B3D176}"/>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99B63D2B-C033-4040-B309-769D19C15D3E}"/>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3575228E-6DBB-44D2-96A9-9A5D676A4C9A}"/>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A4BFAB38-40AE-419E-BAE9-10C2539F918A}"/>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A6D79992-518D-460C-ABD2-AE6C1F6EED91}"/>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EB75E99D-A941-48E4-81A8-5693E3BC7689}"/>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6" name="Oval 85">
              <a:extLst>
                <a:ext uri="{FF2B5EF4-FFF2-40B4-BE49-F238E27FC236}">
                  <a16:creationId xmlns:a16="http://schemas.microsoft.com/office/drawing/2014/main" id="{5820652E-6F27-4DD2-A5CE-FA2E24F1C51A}"/>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5A95E9A3-BCE8-4426-92E9-9EC30544EED3}"/>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B68FFE4-2368-4685-8FE1-BC0AEB6DE5DA}"/>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9396BB32-74F1-4419-8F88-C245009011FD}"/>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112FDD15-541D-4FE2-AC3B-1C4FD6A6F0B8}"/>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AE59A863-05D2-4E61-9706-21CCE3B8500D}"/>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4545438F-E80C-4F78-AC49-F66EDB9C3726}"/>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FF5DF112-DCDE-485B-BF79-77A2AA3D3CCF}"/>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218ACD52-EEB8-45E9-BFFB-9CB1D839602F}"/>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BE7E2D5-5407-426D-9781-04ED438C97B0}"/>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E6984BF0-B693-430D-B174-356C3115A1A6}"/>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47BFFAC6-BA2F-4D49-BC1E-ED82AD8322EA}"/>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367F8259-5225-484D-A944-BAAC7B31B8AE}"/>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3A2A12A-2035-4C23-A71C-918A54E4704C}"/>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23E7FFB9-6BCF-4DAB-86F1-DE7ED30E193D}"/>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8C921B3F-BDC4-4088-B10A-69415A83CBFB}"/>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B95D9A96-07FC-4EA6-BA69-6B98E8C8F78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4AC66E38-5D97-4290-99F1-8C2E92404D02}"/>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42F53DE9-CBE1-4800-A555-61FAE72E1FD7}"/>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5" name="Oval 104">
              <a:extLst>
                <a:ext uri="{FF2B5EF4-FFF2-40B4-BE49-F238E27FC236}">
                  <a16:creationId xmlns:a16="http://schemas.microsoft.com/office/drawing/2014/main" id="{76F8716A-3FD0-4E5C-8C2E-81300C6E66F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799289D-19CC-41C9-A5B7-9F2CE57FCF72}"/>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55796398-41ED-4374-A9E1-5C67D21D3D30}"/>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C95EBAE2-60ED-4A4F-91A4-7C6A5DB24700}"/>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3C1C2845-2C01-4ABB-8532-E8A3AA33D0B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5FDBDAF3-CB6F-412B-8C57-EFCE40AE4E34}"/>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4DDA69B8-DE2E-4701-8089-D6030E1FF755}"/>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04DCBDD3-476C-431D-8A82-568D215C4DB7}"/>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0D7E57B2-E27C-4730-B0FB-33738E13123C}"/>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65D1830B-83BE-49BD-8407-ACB8111F4AFB}"/>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8810743-EEBF-415D-87CB-631B884999B3}"/>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D81D113E-FE5D-4B0A-B86F-C34B415EF0BC}"/>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7B32D3DF-BCF3-4C4A-B48A-8D52654B84A7}"/>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502938DD-0115-451B-A683-A589EB33AB71}"/>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03186317-7B4C-48A3-8972-772C3A289783}"/>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20B36EE3-F63C-44D5-88CA-3D8C6599F702}"/>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8B63CF1-8722-46E8-887F-6382117BA525}"/>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95FAF57-D53E-49ED-96B4-4052AC49D918}"/>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3" name="Oval 122">
              <a:extLst>
                <a:ext uri="{FF2B5EF4-FFF2-40B4-BE49-F238E27FC236}">
                  <a16:creationId xmlns:a16="http://schemas.microsoft.com/office/drawing/2014/main" id="{803231FA-04C8-47CF-A048-042C30DBC657}"/>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92D2F746-176F-4909-A72E-19371F797A4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C54AAF62-4B5E-4350-8B32-534D084E5B65}"/>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75F0738D-E4BA-4370-85F5-A56F5BF57483}"/>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D7EC38D0-7183-4640-A119-F95297C0A3FE}"/>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D36A3DDD-8FE6-4198-B719-CA356EB337D9}"/>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3E929FB0-B403-4CC3-A24F-BFFE937C3AF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BEE46EBA-5DA0-414C-B508-6C561F51FE12}"/>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633B477D-167D-4E6F-B1E9-F750AC130879}"/>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77948570-5AF5-4D03-ADF7-6BB648FB3055}"/>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38C12AB7-242A-4C57-85E3-80DC76DA8A13}"/>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BEC3EB7-6EDE-4A75-A15B-229FBA2405A8}"/>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E356BBA1-90A7-4933-8C95-89754436366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2B46DF9A-C1A9-464F-91C4-6CD8E5982E7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74E8A9E9-0997-4DF9-8E38-0C392E03CC46}"/>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0C7F8152-6745-4957-87D2-A933993ABB66}"/>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26B9216E-F858-4B6D-835B-BDE45EA62157}"/>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Oval 139">
              <a:extLst>
                <a:ext uri="{FF2B5EF4-FFF2-40B4-BE49-F238E27FC236}">
                  <a16:creationId xmlns:a16="http://schemas.microsoft.com/office/drawing/2014/main" id="{0DC50B6F-42FC-44CB-9967-7B21AF947EE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B70A2827-1043-484F-B628-E77B95621104}"/>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D4495D22-8E42-42DC-968D-8BE5B1CB1024}"/>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5EFF7876-6103-4E34-98B9-BC7D222E0CBA}"/>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D98D806F-B191-481D-854A-6E67447BEE38}"/>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34B77F6-E3FF-41FA-92CD-F89093623A1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3C18B5A3-9908-412C-9508-5736ED0877E9}"/>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71F913A-0F5A-4AB0-A217-D731013A9C8B}"/>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C629DE71-0F77-4072-B31A-C6DB017E947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1972C643-FC8C-431B-8F5E-35B4B80AC45E}"/>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EF501E32-7001-4D7D-BECF-9B8CE1CB1313}"/>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1285B18-0DB9-43C2-BC70-C0DD250DA464}"/>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863D441E-135C-46A9-8A78-A0A45EEB7584}"/>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2AD936E9-A7F5-44AD-8A71-D8B8F61D3D18}"/>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72FB5FC7-4AAD-43DF-BB58-3B7473727FBB}"/>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CE19D065-7A20-4AEF-8533-D5C18DE05DD8}"/>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Oval 155">
              <a:extLst>
                <a:ext uri="{FF2B5EF4-FFF2-40B4-BE49-F238E27FC236}">
                  <a16:creationId xmlns:a16="http://schemas.microsoft.com/office/drawing/2014/main" id="{D0700AA6-9CF0-44B5-91FE-45F7E12BC2DF}"/>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10BF50CA-CA45-4FD3-ABA0-8FE3C0F89CBA}"/>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EF50FC9D-B9D2-4F28-BE4E-0FBA0378D274}"/>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A972BBAE-EF07-4A7F-A68D-39DE1CE90363}"/>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AF2BBBA7-4655-4BC8-850E-466620385336}"/>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95F54539-0D2A-418A-A0B0-CDE7C025F04F}"/>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6378F704-5E9E-49DE-8299-23F27B864C97}"/>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33C8A4D1-AC54-497A-860F-FDC3E7AEF6A9}"/>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2FEAB72D-B6B7-4D61-A042-88F262E33F83}"/>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04546C49-D002-4A35-88AF-87E3DE6F09FF}"/>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8F68FCF6-210C-4FFA-94C3-5894EB5B262B}"/>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9C0A5F5B-726E-440E-A081-547A38F96117}"/>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7856B804-DB01-4AC4-B03C-998736E57333}"/>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850720DC-AC9B-4116-9F41-8FD5787F8330}"/>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B42C8DF9-8127-431C-BCCD-382C3EDE616F}"/>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3916ABDD-CC7E-4D31-8C42-6E202C8824DA}"/>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06C01648-668D-4136-AFF8-E1D492C1D6AE}"/>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1BA39B22-E269-43A9-9F69-78B68E4CFB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2F8FC9E7-5BAE-4175-B7BC-7E4D2D5F929C}"/>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5" name="Oval 174">
              <a:extLst>
                <a:ext uri="{FF2B5EF4-FFF2-40B4-BE49-F238E27FC236}">
                  <a16:creationId xmlns:a16="http://schemas.microsoft.com/office/drawing/2014/main" id="{ED90C7F0-E850-41B6-A41B-928F491E79FA}"/>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4EDF2259-4878-4771-A3D5-6E5EB69B95BE}"/>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5907EF88-8132-47EA-B754-6E337138DD71}"/>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EA91AED8-5AD0-4FB0-9D6E-07A4B29DE593}"/>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F2F594F5-C82C-42A2-968A-CC22EE61F562}"/>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DAB1158D-3763-46C5-8941-653D6A80563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5AB00316-4F1E-439B-A4DB-10CD06520B57}"/>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AC9E401A-D550-4991-A227-BEC19614928F}"/>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1CCE46F5-2D10-413D-981F-57EAEE8394A1}"/>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C24C1178-6E60-4B60-81AD-FB20E7AD4255}"/>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C6F105AF-B94D-407C-BD68-C1436D1C7BD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72E156AC-AAB6-4852-B6E1-F57B3980F1D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361D8B2F-8B7D-49F2-BFBF-238A0EA525CA}"/>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9A5C6FFC-28FE-406D-A362-8826446B189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11388662-70F7-42E3-9124-B2CF3B685CF2}"/>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CFCC38EB-5E16-44EB-8DEC-3E2D26E8A94E}"/>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4717282D-7711-42F6-9F24-69F8BE3D738E}"/>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B8788C2A-15BE-4933-AB83-6454495D4A30}"/>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F3C01675-7922-4AA1-BE77-AD0225DDB2B0}"/>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Oval 193">
              <a:extLst>
                <a:ext uri="{FF2B5EF4-FFF2-40B4-BE49-F238E27FC236}">
                  <a16:creationId xmlns:a16="http://schemas.microsoft.com/office/drawing/2014/main" id="{C10CF796-35A5-4D8B-A792-8D386B2E499E}"/>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09C0CFE2-A0A2-4AED-9028-690F4F299210}"/>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A21AA8A9-338C-422B-BF19-7B690CDDD89E}"/>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B9BEB8FD-4AF9-4FC4-AF5F-9483B750445B}"/>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7386E351-2297-4199-BAC4-0FC63B453F0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89F5A4A4-40B6-4EDA-A7FF-4B5309B3AFCD}"/>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0D697A0C-C276-44DA-9496-DAE64E6A168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823DBCD-F550-493A-B5D9-67D14B43765E}"/>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9A7EF3BB-F383-427E-8C3D-0714E62B9614}"/>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CAEC8D57-AB7C-4C42-B132-47F88CAFF46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DEA82FE4-5BA3-40C9-AAE8-E581DA942F96}"/>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1B88EF38-96D1-4C2F-971A-A1B8F34E1F90}"/>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A45EEECF-5C87-4D57-B7B7-EE00A3A19BAE}"/>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D7C3EEBB-2EBA-41BD-9656-0AB299BBF9F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A1454188-A690-42B8-99E4-5CA552F5EA0C}"/>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6EA13DED-6581-49D0-A6E1-7B81E531EE2C}"/>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F1370A3D-F5F1-42B0-8160-C790FB73F167}"/>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496256F3-EE49-403E-94EC-A14CE9861F5C}"/>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8A5ED10F-ACFD-4710-B8C0-A4BCEB533F61}"/>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3" name="Oval 212">
              <a:extLst>
                <a:ext uri="{FF2B5EF4-FFF2-40B4-BE49-F238E27FC236}">
                  <a16:creationId xmlns:a16="http://schemas.microsoft.com/office/drawing/2014/main" id="{EA08CE4A-CFF8-4419-A2FF-CE6F31447ADF}"/>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FFFDA481-F754-47D0-BD5C-D12A33157457}"/>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8D7B13B1-C5A7-44E3-BCC8-337048DD3D6B}"/>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5398F63E-CC81-4D37-B73A-4535A584D84A}"/>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B1534EC-F78E-4A4B-9473-F5D819CE60D6}"/>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A51A6D08-CBEA-494D-AE1C-B18977267A37}"/>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ED5478E-9149-4426-8CA8-C76D2EE007F7}"/>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44EF7494-E0FB-48FB-A6F7-DFCE293AE29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94DD1DF6-838A-459A-978D-CBF7AB487ED1}"/>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1C302B8A-5C5E-4BC8-A72D-AB50BC7E2E1E}"/>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42177305-A5BE-459D-AEC2-A2074DA77C57}"/>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4B72836D-9A3A-4C13-AEED-16E153C23D5F}"/>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222ADD90-7BA4-4AB4-B9EB-2F3C2B0AE4BF}"/>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CE0A04D-8418-49F4-94C7-830264DAA38A}"/>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D7308C71-2350-4A4F-B9BC-89BB3B387AD8}"/>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B7754D9B-4324-4C7F-B97A-24AA65C7E2B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05440034-AFAB-45D1-A4BF-128FD58D97C1}"/>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D7142D8D-7CF6-42DC-8308-65CB98A9E82D}"/>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882F9DF8-766A-4BE7-885A-4599A52A5552}"/>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2" name="Oval 231">
              <a:extLst>
                <a:ext uri="{FF2B5EF4-FFF2-40B4-BE49-F238E27FC236}">
                  <a16:creationId xmlns:a16="http://schemas.microsoft.com/office/drawing/2014/main" id="{D959F694-DB04-4521-A46C-F720B9FB9C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A89CD203-018D-4470-848D-C0575603D485}"/>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824B9774-8C33-4352-AC16-73436150D2DE}"/>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9719AF57-FE2E-4D65-8AC2-370C66773E94}"/>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9BD7CC2B-104D-4049-B2E3-B58FAD634C3D}"/>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68925E8A-6EDC-42C3-A398-85EDEEF64366}"/>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F3201262-FD7D-48A0-A356-345D032E3B37}"/>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8DA7AA76-1535-4F73-B158-A61A867A4AA6}"/>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0984E6C0-0AF2-485B-8868-85EE4E1CE88B}"/>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3C7DBE46-2B58-4B19-B005-C855E476A077}"/>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2165216-70DE-48A5-9CCF-831023B2FDB8}"/>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5772A916-0FAF-4810-8369-6D1AD7FD830B}"/>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2BA36E9F-8BC8-4F36-BC0E-C31F58C76FA2}"/>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A19ABB4-30E0-427D-B5A0-06F3FA2639E9}"/>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E6614D15-BBE1-468B-9B13-3138E2201B85}"/>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1955999E-3683-4DE1-990D-ACD52470331F}"/>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D2C3E92F-8EBF-4834-8BC0-679FB2D05D48}"/>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10EDC862-9B4A-4215-9A1F-D221063958BF}"/>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7624FE92-FAEF-411C-BB18-455B4792B4FE}"/>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0991ABFE-17B6-4D63-8C2F-9EF19378D598}"/>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EC9A9CC-F007-47A2-BBE5-3C8214F08A67}"/>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3" name="Oval 252">
              <a:extLst>
                <a:ext uri="{FF2B5EF4-FFF2-40B4-BE49-F238E27FC236}">
                  <a16:creationId xmlns:a16="http://schemas.microsoft.com/office/drawing/2014/main" id="{EAD0DC53-989D-4168-9A5C-621E4B25F722}"/>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4C25A29A-2A81-4D60-B389-CB09A068C6E2}"/>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16D3B816-23F4-427C-B80A-B92B4894C0EE}"/>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E4AD0FB2-74EF-4869-8EC8-FB285E7A3D12}"/>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0F892E68-D879-4BEB-84CB-7CA187BC2F42}"/>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C631D1D9-454E-40B8-9F8F-BEE1E54C9B61}"/>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A33A8BED-F3A0-4A99-975A-B8EF12A37EAE}"/>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B831EB36-C8EC-4A01-A195-75D6933903FC}"/>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B3A996E6-C1D6-41E9-8A78-F1D2632DCDED}"/>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2916C51E-56EE-4907-9216-3AF298F0E517}"/>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E9A4E0BD-042C-4968-A21F-B56F7973C902}"/>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70570D29-7AA2-4B24-B8A6-3B4D76430568}"/>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4C4D027A-0FE0-4632-AD4A-1AB31E89C05F}"/>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7C6F5467-BEF9-4449-9942-42A86F189DF3}"/>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0EF699B3-1303-4832-A3A4-7B35763EF19C}"/>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8" name="Oval 267">
              <a:extLst>
                <a:ext uri="{FF2B5EF4-FFF2-40B4-BE49-F238E27FC236}">
                  <a16:creationId xmlns:a16="http://schemas.microsoft.com/office/drawing/2014/main" id="{042B7DA6-0F10-4071-B21B-34A8648A08E7}"/>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E920401-B1F2-4E00-BA18-A6B1C6859600}"/>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7C540581-7ABD-44E5-B1E5-92C7D3534597}"/>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334F4A79-2FAC-4501-835C-BA0E92A9A6A6}"/>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27127A62-0C23-4469-89B2-4EEB5DEE3BDF}"/>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358642E6-2D4E-4881-B3A0-090B69FF5B02}"/>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78605CA3-5640-4AC5-97C1-EE00722F2875}"/>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2FB7F5C0-237C-4997-9D09-16ECDE0926B2}"/>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719512F9-44FC-468C-93D8-CD68A219E092}"/>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EB1D8A1E-1966-4D18-98D9-086F58C0D7A9}"/>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FA6ABC4A-9C54-4D3B-B7E3-368BE4556CBA}"/>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1D8F83CD-0C15-4877-BAF8-AB7A7DF70BF9}"/>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DD956982-3181-4B25-86E1-5A686EF3805B}"/>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50BB7109-4C13-467C-8C55-CAAC6854A559}"/>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98575752-637E-4D51-9F4B-3025BCDDC212}"/>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3" name="Oval 282">
              <a:extLst>
                <a:ext uri="{FF2B5EF4-FFF2-40B4-BE49-F238E27FC236}">
                  <a16:creationId xmlns:a16="http://schemas.microsoft.com/office/drawing/2014/main" id="{B2743856-8717-4B9F-8EA9-687A65ECF8E0}"/>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B2A4CE2C-0E47-4A3D-BE0F-87BC1157790C}"/>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3C0D0315-A68A-444F-866C-AAB9B3D81478}"/>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C650F9C-B5B9-40F6-B09C-6BBFAB007E77}"/>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DCC5985A-38C0-411C-99A1-0F285EB8C8A0}"/>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01462D2A-419A-4EA4-BFA4-3992BCE5CC73}"/>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CC9C80B9-64BB-45AD-8FE5-FAC8B56D9659}"/>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9D3976E-9DB2-428B-B41A-EF2F4861165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9CAA959C-B9A2-412D-9CAE-10D4D5105EBD}"/>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0DBE931E-B81F-41C8-89F0-81BF2EE15C5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08697237-2C4F-49CE-BC37-0CFE6B16C223}"/>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196BC9E8-AFBE-4D80-B46C-540860B99CE3}"/>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50F246D6-8FF1-4DD2-97BC-751B953A094F}"/>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11E56F0E-E4CB-4DED-8E84-AD87A5C16695}"/>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40517E0B-6F03-4B93-B21D-B26B63BE71A0}"/>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E92619DE-CB33-4EE1-84D2-B5903DC71143}"/>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1853A1CB-1931-47BA-88D9-0AB50E656EE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C47BCF42-1DC9-47BB-A3FA-E9C0EF79892A}"/>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97B4995F-1F0B-4B02-B03F-938E751A36BF}"/>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DA782456-B3A9-4D67-B6F9-287D11303264}"/>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3" name="Oval 302">
              <a:extLst>
                <a:ext uri="{FF2B5EF4-FFF2-40B4-BE49-F238E27FC236}">
                  <a16:creationId xmlns:a16="http://schemas.microsoft.com/office/drawing/2014/main" id="{ADDBD06C-2EAA-4C44-919B-0EA176FC3407}"/>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80DA16CD-487B-496D-B6DB-A217E5BB37AD}"/>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94914DD3-D0E8-443A-8F6D-AA95F35CD445}"/>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A41380CF-5964-40DA-AF87-F9B13CBE9F57}"/>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46516F6C-BF6C-4631-894D-A41AE97C3E55}"/>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1EDFADF-2DCA-4349-B722-3E33267335ED}"/>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090AC646-C3B5-44D5-BD37-EA2DFB7D30DB}"/>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2C79EA1-B636-4556-9920-31BAECEC4298}"/>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E577F36E-FDC2-4262-A4AA-1CA6FA0E3223}"/>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2B8664A0-F844-4883-B0BD-AD2D87725FA6}"/>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BA6DCE1F-1AE0-405A-A9AE-B910EDC79D0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04C5FFE8-159E-4DBB-A4E5-434CD299F5D0}"/>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711ECB51-4F52-487C-AF82-EC4B2C753C1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90D0BB22-7007-40AA-9F44-B35BA6DF07B0}"/>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4C4A97A8-848C-414F-AA5F-D8FDAA7D90C9}"/>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B740454D-8058-49E1-A87E-05C55D10B2BA}"/>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60EBE29-1848-4221-AD01-D231C43D5187}"/>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BF358EF-3228-4A1E-B44F-575EFA324A8F}"/>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BEC95DDF-F14A-4FC7-9960-2CA545AF7447}"/>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D0109103-06A7-4AB9-BE68-4B8606FC722B}"/>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F0651F39-DC8E-4AC0-9F53-1A8EFB269C5F}"/>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8A961BA-3EFA-409D-9117-9C24D78EEB2C}"/>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3F291649-1387-4B33-A308-0B28EF0DAF20}"/>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7AD1204-B1AF-4564-9167-10066A7F837B}"/>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699220B2-9826-4742-AFBC-1F0281E1AF35}"/>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2624F55-5297-4DF5-ABC3-D3C44F53BD5C}"/>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7312D595-CE83-4C0E-A5E4-999AE4595A28}"/>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44BA3977-27C5-4C48-8108-4F7854D83E84}"/>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0F047C91-824F-4CAA-9EDB-297F836C9BF8}"/>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8B790403-1C2D-4913-AB38-22BB1C1ADE5F}"/>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0C91E135-D84D-45A9-8EBC-AD01D01BD03D}"/>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F566B4C0-AAA4-483A-87B3-3C7F4AA93E12}"/>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08105222-5F90-41F2-8C99-0951C7D254F5}"/>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6" name="Oval 335">
              <a:extLst>
                <a:ext uri="{FF2B5EF4-FFF2-40B4-BE49-F238E27FC236}">
                  <a16:creationId xmlns:a16="http://schemas.microsoft.com/office/drawing/2014/main" id="{03546D0C-A89B-4ED4-9DDC-E3ED39887EF4}"/>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1DEB215B-32A9-458F-B18D-EDD4DB99C1F1}"/>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8AD0B15-34D2-4435-9AFA-9BF99C8505AF}"/>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84039023-6D64-4B94-9634-939E3BB32AE9}"/>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39C4C461-4673-4793-8B40-C4758A1FF063}"/>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25938DDE-F85F-4104-8F80-9CE4F37828D0}"/>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8873E723-6977-4F17-A274-04A76B35093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36116600-2D2F-49B3-B10E-143B26367FFE}"/>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41384779-DC67-430F-B1D0-46E963F95F33}"/>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90F37B1F-ECFE-4E85-B95F-C41B45D777C5}"/>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B392676A-75B9-4D93-A13B-C370B51A6275}"/>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80A7DA51-B4FA-41AF-A1E8-3AA830F346F1}"/>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A0EF1E28-BAE2-4B6C-9931-F8E0FCA8CB01}"/>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9073C57A-0BB4-4E63-A070-5580DC44DD37}"/>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BDCE0572-4CC3-47BC-B0E7-59156A286938}"/>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77491C95-2E94-4CED-BABD-C5A9D797C96D}"/>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483EB200-EDE8-4D40-8E9E-BC1C73034D88}"/>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44D780DE-3CBF-4A8F-AD2D-D56D426B6E63}"/>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4BA7475D-5978-41A5-AF5A-4F526943E69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D65A8A4D-B394-4F41-B638-0082242797F0}"/>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6" name="Oval 355">
              <a:extLst>
                <a:ext uri="{FF2B5EF4-FFF2-40B4-BE49-F238E27FC236}">
                  <a16:creationId xmlns:a16="http://schemas.microsoft.com/office/drawing/2014/main" id="{CA2DC8E4-F9CC-407A-B530-E284B1DE9174}"/>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3ECF7617-584F-4086-9E1E-635085E5F120}"/>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E28FBCD5-C7E7-43E9-BA7A-96C532B8A95E}"/>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B740C27D-442E-494B-963F-1B0ED4683D6B}"/>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4D6CD04-20B0-44F7-B09F-FD13DF11EDF0}"/>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F412616E-90E7-4E22-A363-41731004381A}"/>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20CF9489-43E7-4188-BC22-12059FAD3BB9}"/>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2B1E5E58-3758-44CA-A54F-353D6BC8634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4EC14615-0BB2-4E14-80EC-86D6B99A717E}"/>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299397E-D7EA-4E03-A7F0-03B53CDC2ABA}"/>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8F6D7D12-4243-4DB2-9EFF-4BCD6514911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5BEACEDE-83C1-42C1-A808-1910EA557C45}"/>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BE630C9D-5AE5-427B-BC3E-36FB441E1B38}"/>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9" name="Oval 368">
              <a:extLst>
                <a:ext uri="{FF2B5EF4-FFF2-40B4-BE49-F238E27FC236}">
                  <a16:creationId xmlns:a16="http://schemas.microsoft.com/office/drawing/2014/main" id="{1C3D7726-83C8-4CAF-9D74-9AA1F30D053B}"/>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6680EAC3-4905-49D9-8F56-EE5888237B5C}"/>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F56304EB-246A-4B74-B781-ABCCD77867EC}"/>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798AC0EE-54AD-4FD7-BDB2-E0ACBD0F4E62}"/>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F5568CCD-52CE-45A6-8261-C4F8E40958B9}"/>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F00DB160-BB89-4F6F-95A4-E2483D49A077}"/>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075F543E-B3BD-433E-B61A-B83A0742A5D6}"/>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B6624CC5-7902-4304-81E3-9086CEB92B35}"/>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A29F4A57-B5F2-46F5-90D7-0A7051C66724}"/>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D22D1CAE-3806-4201-9AA8-5E46E4F2C52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98663CD2-12CC-4F83-9FDC-60D26641ED81}"/>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84199E0-101A-4E44-B730-9540BF4675CF}"/>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2CDF086B-2061-44F0-B294-AC72143BF323}"/>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2" name="Oval 381">
              <a:extLst>
                <a:ext uri="{FF2B5EF4-FFF2-40B4-BE49-F238E27FC236}">
                  <a16:creationId xmlns:a16="http://schemas.microsoft.com/office/drawing/2014/main" id="{624C82B5-E637-4E55-A539-FCF3E0D25FC8}"/>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4A8EFDA8-790B-4B84-A83D-57D8F30DFEC7}"/>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091820FB-BB60-4364-9C29-22852DD4F070}"/>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8CC982DB-4016-4CDE-9C55-D93342F75B48}"/>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A9917CFE-604E-4336-A2C8-6C14DD64B603}"/>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8A45FCA1-0C68-40B1-9C11-2B9D2E7725B0}"/>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0CAF6F29-919C-43E7-9E16-E7B7CBD4AC6E}"/>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A64F1EFA-ED16-4148-A8A6-73939F73396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416E176E-0628-4B71-A633-D95F2A6918AC}"/>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BF7AD485-F361-4F1B-85F9-59F9499D7A83}"/>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BBE566A5-588E-45F7-9B04-889A414D97BE}"/>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46ADC60C-4A7B-4E07-A6E9-22573F2186B9}"/>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B1B6C706-AAED-41B9-85B0-859B8071C3D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013D96DA-ED9B-45AE-B507-E744005CA22D}"/>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1295D255-CA37-44FC-9203-C82D81CBC473}"/>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A9A5928D-F64C-43DC-9AA8-BA71AEF20BA7}"/>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40461CD-0C6C-4FE9-AD09-66BBD5C5CDC6}"/>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C35AFBE-6E3E-4755-978D-60B5779A6094}"/>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9625C673-F711-4A6D-902F-676A6BB06BC5}"/>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84754636-02F4-4244-804C-672B9B9AE28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8E0E7432-17C2-48AF-9D23-6555B656715A}"/>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2FF12B9A-92CC-4BFF-9EDD-C5FC3E1CDB2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85B52553-07C3-4B3D-8EF5-6D4638B052A9}"/>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5" name="Oval 404">
              <a:extLst>
                <a:ext uri="{FF2B5EF4-FFF2-40B4-BE49-F238E27FC236}">
                  <a16:creationId xmlns:a16="http://schemas.microsoft.com/office/drawing/2014/main" id="{4CEE00EA-EC56-4706-8C22-C459A33E045B}"/>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0F311D0-DFB0-4C98-810C-1B8E001DD035}"/>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D70D0F39-7445-45D7-8F96-104C5C8E2D4E}"/>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E29E2C26-EA36-4452-86B9-38D0E695AA9B}"/>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6B53D4C5-3929-4241-B02B-6C0AAD9375D1}"/>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F30651EB-4096-4B09-86E0-390F467F33F8}"/>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B7CA0C06-51E1-4AFF-BC3A-2A9471BB8A2A}"/>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13977B3-FF54-40F3-B060-407CA6A4A441}"/>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56B303CE-2552-49FC-8868-D18346F111AF}"/>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08AF42C-B5C7-4C1E-9D42-5C81915995E4}"/>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312CB9AF-277A-43BA-A875-BFE0CB950DE2}"/>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512929AB-DAAB-4984-B841-6BF607007AE3}"/>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7" name="Oval 416">
              <a:extLst>
                <a:ext uri="{FF2B5EF4-FFF2-40B4-BE49-F238E27FC236}">
                  <a16:creationId xmlns:a16="http://schemas.microsoft.com/office/drawing/2014/main" id="{E346FD85-E880-4FE9-BF95-8027F9F177DA}"/>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30090F74-B4A7-4B4D-8F67-54117DA8205B}"/>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69A916B5-8C92-4DCE-B647-1CFF00A1BCDE}"/>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E9427F61-5321-431B-8740-8EAAC52787A7}"/>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46D39B77-350C-4E51-AEC4-BFF1DDC4EADE}"/>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6A127819-35A3-4FCD-BC51-0EF80512A360}"/>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FC7725B6-C465-47E9-A21E-F184C668AB9C}"/>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2EE8DA8E-6228-4120-908B-330F08B17B1E}"/>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3B79DAD7-0A59-4A7F-BCDE-F1EE44133E52}"/>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59A3B96D-0DB6-4264-B411-EE4F25460341}"/>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496DBC7C-12DF-41A3-9F70-58603FA2B329}"/>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9B298FD4-BC2B-4679-9333-C485CC1EBFC5}"/>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A51218F7-B8AB-4F63-A770-6D63EAD62044}"/>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9851F815-665B-4332-BBA2-EE72AD5F4571}"/>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BCF0604F-CD51-493E-9022-60B61DE18026}"/>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2" name="Oval 431">
              <a:extLst>
                <a:ext uri="{FF2B5EF4-FFF2-40B4-BE49-F238E27FC236}">
                  <a16:creationId xmlns:a16="http://schemas.microsoft.com/office/drawing/2014/main" id="{B5CEF555-3992-4EF6-8154-BC2C33E72CEE}"/>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48D135F7-E3DC-4581-948B-39616BA1BE42}"/>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3E915741-74B2-432D-8EAB-78B35A63AC32}"/>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508EE3C2-8FC2-4C1D-AABA-C391C595B8E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EC16A579-3AF2-462E-A3C0-664874CEE75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45BEA07B-B41A-404B-90AD-D612F2122235}"/>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2890219B-5F17-4207-A00B-3D9AD66BBD01}"/>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A2935A3E-9195-4669-90ED-A81F5ADCB02E}"/>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C6048046-197F-4C2A-8B41-63145CDBEAAD}"/>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EAB5B5E0-29EC-447C-A421-2652BB44006C}"/>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A2DD836F-2D7D-4AE7-85F3-4FC0880B074C}"/>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8F299A98-2141-4B8C-B51E-3D3A8B38C0DE}"/>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31FE85CC-B3A8-492C-AAB1-21E4393480C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7DB936D2-7867-4208-99F8-DB2E3787A833}"/>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90714F2-4C71-4964-9FF9-79D0602D4493}"/>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4E579ACA-AD64-4C8C-B661-6D2DAAF57B9D}"/>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8200B71E-4EF0-49A1-8F23-E8E58265766B}"/>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A5D8A277-A633-4619-B222-794B1CB90139}"/>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0BDF788A-6078-472D-BEF6-E81D0D65600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D0184B42-C43E-4FB5-A0C1-11FA93A20242}"/>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BF49396A-3035-49DA-B8C7-173D7AC29399}"/>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0EB98BAC-138C-4DB4-88C0-762AA0396238}"/>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4" name="Group 453">
            <a:extLst>
              <a:ext uri="{FF2B5EF4-FFF2-40B4-BE49-F238E27FC236}">
                <a16:creationId xmlns:a16="http://schemas.microsoft.com/office/drawing/2014/main" id="{C1672071-59B0-41B8-B46F-D48169DBAE9E}"/>
              </a:ext>
            </a:extLst>
          </p:cNvPr>
          <p:cNvGrpSpPr/>
          <p:nvPr/>
        </p:nvGrpSpPr>
        <p:grpSpPr>
          <a:xfrm>
            <a:off x="9360740" y="3577433"/>
            <a:ext cx="1206402" cy="3207331"/>
            <a:chOff x="9124747" y="3738224"/>
            <a:chExt cx="1206402" cy="3207331"/>
          </a:xfrm>
        </p:grpSpPr>
        <p:sp>
          <p:nvSpPr>
            <p:cNvPr id="455" name="Oval 454">
              <a:extLst>
                <a:ext uri="{FF2B5EF4-FFF2-40B4-BE49-F238E27FC236}">
                  <a16:creationId xmlns:a16="http://schemas.microsoft.com/office/drawing/2014/main" id="{8A456890-8C29-49AC-8B22-4A9ACB55F66D}"/>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56" name="그룹 247">
              <a:extLst>
                <a:ext uri="{FF2B5EF4-FFF2-40B4-BE49-F238E27FC236}">
                  <a16:creationId xmlns:a16="http://schemas.microsoft.com/office/drawing/2014/main" id="{B6BEC731-4416-4F10-928D-7FD29DAF0A4B}"/>
                </a:ext>
              </a:extLst>
            </p:cNvPr>
            <p:cNvGrpSpPr/>
            <p:nvPr/>
          </p:nvGrpSpPr>
          <p:grpSpPr>
            <a:xfrm rot="5400000">
              <a:off x="9067426" y="3808730"/>
              <a:ext cx="719050" cy="604408"/>
              <a:chOff x="1835978" y="6129099"/>
              <a:chExt cx="539290" cy="453308"/>
            </a:xfrm>
            <a:solidFill>
              <a:schemeClr val="accent2"/>
            </a:solidFill>
          </p:grpSpPr>
          <p:sp>
            <p:nvSpPr>
              <p:cNvPr id="499" name="Oval 498">
                <a:extLst>
                  <a:ext uri="{FF2B5EF4-FFF2-40B4-BE49-F238E27FC236}">
                    <a16:creationId xmlns:a16="http://schemas.microsoft.com/office/drawing/2014/main" id="{CBBC437A-2136-49F4-A5AE-E213B59D482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285409B3-8C8D-460A-AF91-FB397FBB3C85}"/>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Oval 500">
                <a:extLst>
                  <a:ext uri="{FF2B5EF4-FFF2-40B4-BE49-F238E27FC236}">
                    <a16:creationId xmlns:a16="http://schemas.microsoft.com/office/drawing/2014/main" id="{F228C183-EEE2-4EEE-AEF6-AF40867021B0}"/>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Rectangle 501">
                <a:extLst>
                  <a:ext uri="{FF2B5EF4-FFF2-40B4-BE49-F238E27FC236}">
                    <a16:creationId xmlns:a16="http://schemas.microsoft.com/office/drawing/2014/main" id="{1331ADBF-7AA3-4C9C-B7B6-F9E20160E6F1}"/>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502">
                <a:extLst>
                  <a:ext uri="{FF2B5EF4-FFF2-40B4-BE49-F238E27FC236}">
                    <a16:creationId xmlns:a16="http://schemas.microsoft.com/office/drawing/2014/main" id="{ED43F960-341D-4764-B42A-912BEEAA36F7}"/>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Rectangle 503">
                <a:extLst>
                  <a:ext uri="{FF2B5EF4-FFF2-40B4-BE49-F238E27FC236}">
                    <a16:creationId xmlns:a16="http://schemas.microsoft.com/office/drawing/2014/main" id="{7E236E61-46FA-4A4B-9044-9084EBFF06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7" name="그룹 246">
              <a:extLst>
                <a:ext uri="{FF2B5EF4-FFF2-40B4-BE49-F238E27FC236}">
                  <a16:creationId xmlns:a16="http://schemas.microsoft.com/office/drawing/2014/main" id="{03CD3EB9-B09C-4376-A40C-DFA1B148A1A1}"/>
                </a:ext>
              </a:extLst>
            </p:cNvPr>
            <p:cNvGrpSpPr/>
            <p:nvPr/>
          </p:nvGrpSpPr>
          <p:grpSpPr>
            <a:xfrm rot="5400000">
              <a:off x="9310496" y="4784716"/>
              <a:ext cx="1293070" cy="748232"/>
              <a:chOff x="2406647" y="5677604"/>
              <a:chExt cx="969807" cy="561175"/>
            </a:xfrm>
            <a:solidFill>
              <a:schemeClr val="accent2"/>
            </a:solidFill>
          </p:grpSpPr>
          <p:sp>
            <p:nvSpPr>
              <p:cNvPr id="490" name="Oval 489">
                <a:extLst>
                  <a:ext uri="{FF2B5EF4-FFF2-40B4-BE49-F238E27FC236}">
                    <a16:creationId xmlns:a16="http://schemas.microsoft.com/office/drawing/2014/main" id="{9176EFDA-3DF4-4398-A978-9E1A0F132284}"/>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D5ED63FC-2691-40BE-8861-C0AEB730E898}"/>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21BF9FC3-1727-412D-809B-E38B9993BFFC}"/>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AFEBFB70-B5FD-4B74-B5A0-CA808EF07927}"/>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850DBBB5-2299-41D6-835E-A06B9D682351}"/>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494">
                <a:extLst>
                  <a:ext uri="{FF2B5EF4-FFF2-40B4-BE49-F238E27FC236}">
                    <a16:creationId xmlns:a16="http://schemas.microsoft.com/office/drawing/2014/main" id="{D17B1AFE-6385-4BE8-AC03-FEDA12FD1135}"/>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6C0E3E25-C5BD-4CA1-AE7F-09116E20C0F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A5D28223-9D51-42A7-B8E1-E204DA71F43A}"/>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53CF51B8-8D3E-4C16-9522-A14A6C4BDE4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8" name="그룹 243">
              <a:extLst>
                <a:ext uri="{FF2B5EF4-FFF2-40B4-BE49-F238E27FC236}">
                  <a16:creationId xmlns:a16="http://schemas.microsoft.com/office/drawing/2014/main" id="{37E815AC-74C2-4155-B790-5866932D81A6}"/>
                </a:ext>
              </a:extLst>
            </p:cNvPr>
            <p:cNvGrpSpPr/>
            <p:nvPr/>
          </p:nvGrpSpPr>
          <p:grpSpPr>
            <a:xfrm rot="5400000">
              <a:off x="9080612" y="6297011"/>
              <a:ext cx="692681" cy="604408"/>
              <a:chOff x="3712085" y="6129098"/>
              <a:chExt cx="519513" cy="453308"/>
            </a:xfrm>
            <a:solidFill>
              <a:schemeClr val="accent2"/>
            </a:solidFill>
          </p:grpSpPr>
          <p:sp>
            <p:nvSpPr>
              <p:cNvPr id="484" name="Oval 483">
                <a:extLst>
                  <a:ext uri="{FF2B5EF4-FFF2-40B4-BE49-F238E27FC236}">
                    <a16:creationId xmlns:a16="http://schemas.microsoft.com/office/drawing/2014/main" id="{9EE25C68-665C-4637-90F1-6272D1963D44}"/>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Rectangle 484">
                <a:extLst>
                  <a:ext uri="{FF2B5EF4-FFF2-40B4-BE49-F238E27FC236}">
                    <a16:creationId xmlns:a16="http://schemas.microsoft.com/office/drawing/2014/main" id="{B2AF5E98-781A-4ED9-A0AA-7B2E4698C8E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FC8475AF-3CD1-4B90-B77E-DBA49C8F7244}"/>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30F74DFE-DD76-493A-BBC4-F11439DF022B}"/>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41195C94-F346-4D2D-B31F-5AF068DF0E82}"/>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17FE8211-E9AB-4CD6-9AB9-13011F29732F}"/>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9" name="그룹 259">
              <a:extLst>
                <a:ext uri="{FF2B5EF4-FFF2-40B4-BE49-F238E27FC236}">
                  <a16:creationId xmlns:a16="http://schemas.microsoft.com/office/drawing/2014/main" id="{E4796142-413D-4C6A-95F2-4308884EFD36}"/>
                </a:ext>
              </a:extLst>
            </p:cNvPr>
            <p:cNvGrpSpPr/>
            <p:nvPr/>
          </p:nvGrpSpPr>
          <p:grpSpPr>
            <a:xfrm rot="5400000">
              <a:off x="9680363" y="3780125"/>
              <a:ext cx="692682" cy="608880"/>
              <a:chOff x="1826089" y="5677604"/>
              <a:chExt cx="519514" cy="456661"/>
            </a:xfrm>
            <a:solidFill>
              <a:schemeClr val="accent5"/>
            </a:solidFill>
          </p:grpSpPr>
          <p:sp>
            <p:nvSpPr>
              <p:cNvPr id="478" name="Rectangle 477">
                <a:extLst>
                  <a:ext uri="{FF2B5EF4-FFF2-40B4-BE49-F238E27FC236}">
                    <a16:creationId xmlns:a16="http://schemas.microsoft.com/office/drawing/2014/main" id="{DB1B8AAF-0D9B-4CBB-851D-E40541DC6AE5}"/>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5CEB94B7-7E48-4235-B955-FCBF158F875C}"/>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5B00DAA9-A5F9-4138-B10E-728CDD6268F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94814E47-4D0C-4F57-97BA-FC0A142D13CD}"/>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CFB776D-D7FF-4D8B-8BA9-B97B49B802AA}"/>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C88E3442-0378-45DB-9753-D0FAD22A777F}"/>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0" name="그룹 245">
              <a:extLst>
                <a:ext uri="{FF2B5EF4-FFF2-40B4-BE49-F238E27FC236}">
                  <a16:creationId xmlns:a16="http://schemas.microsoft.com/office/drawing/2014/main" id="{6E0B67D1-F4E9-4A4A-ACA3-E772BA135C62}"/>
                </a:ext>
              </a:extLst>
            </p:cNvPr>
            <p:cNvGrpSpPr/>
            <p:nvPr/>
          </p:nvGrpSpPr>
          <p:grpSpPr>
            <a:xfrm rot="5400000">
              <a:off x="8945935" y="5057226"/>
              <a:ext cx="966505" cy="608880"/>
              <a:chOff x="2681237" y="6125745"/>
              <a:chExt cx="724882" cy="456662"/>
            </a:xfrm>
            <a:solidFill>
              <a:schemeClr val="accent5"/>
            </a:solidFill>
          </p:grpSpPr>
          <p:sp>
            <p:nvSpPr>
              <p:cNvPr id="470" name="Rectangle 469">
                <a:extLst>
                  <a:ext uri="{FF2B5EF4-FFF2-40B4-BE49-F238E27FC236}">
                    <a16:creationId xmlns:a16="http://schemas.microsoft.com/office/drawing/2014/main" id="{4E60BA3A-D322-483E-8427-76E6D1659C72}"/>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470">
                <a:extLst>
                  <a:ext uri="{FF2B5EF4-FFF2-40B4-BE49-F238E27FC236}">
                    <a16:creationId xmlns:a16="http://schemas.microsoft.com/office/drawing/2014/main" id="{FD433374-31ED-4722-A563-DDFAAD556A5A}"/>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471">
                <a:extLst>
                  <a:ext uri="{FF2B5EF4-FFF2-40B4-BE49-F238E27FC236}">
                    <a16:creationId xmlns:a16="http://schemas.microsoft.com/office/drawing/2014/main" id="{E6A1D924-3392-45E0-8FCA-690B35AA5F7D}"/>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3" name="Rectangle 472">
                <a:extLst>
                  <a:ext uri="{FF2B5EF4-FFF2-40B4-BE49-F238E27FC236}">
                    <a16:creationId xmlns:a16="http://schemas.microsoft.com/office/drawing/2014/main" id="{E3623573-BCB6-48D6-8DBA-3C05D22601A5}"/>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C368887-FFD0-40B5-AC89-5A0C76672A33}"/>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Rectangle 474">
                <a:extLst>
                  <a:ext uri="{FF2B5EF4-FFF2-40B4-BE49-F238E27FC236}">
                    <a16:creationId xmlns:a16="http://schemas.microsoft.com/office/drawing/2014/main" id="{1A2AB30C-C7E7-4253-995B-61398538F4AE}"/>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475">
                <a:extLst>
                  <a:ext uri="{FF2B5EF4-FFF2-40B4-BE49-F238E27FC236}">
                    <a16:creationId xmlns:a16="http://schemas.microsoft.com/office/drawing/2014/main" id="{31E77978-7D54-428D-BF35-D401D999FF6E}"/>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Rectangle 476">
                <a:extLst>
                  <a:ext uri="{FF2B5EF4-FFF2-40B4-BE49-F238E27FC236}">
                    <a16:creationId xmlns:a16="http://schemas.microsoft.com/office/drawing/2014/main" id="{7E782AA8-5DCA-4FBE-AC24-3D1953A9171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1" name="그룹 244">
              <a:extLst>
                <a:ext uri="{FF2B5EF4-FFF2-40B4-BE49-F238E27FC236}">
                  <a16:creationId xmlns:a16="http://schemas.microsoft.com/office/drawing/2014/main" id="{8B2F1AC7-F82A-4A7D-90B5-FADDB8159FD7}"/>
                </a:ext>
              </a:extLst>
            </p:cNvPr>
            <p:cNvGrpSpPr/>
            <p:nvPr/>
          </p:nvGrpSpPr>
          <p:grpSpPr>
            <a:xfrm rot="5400000">
              <a:off x="9431558" y="6032779"/>
              <a:ext cx="1050950" cy="748233"/>
              <a:chOff x="3433494" y="5677603"/>
              <a:chExt cx="788216" cy="561176"/>
            </a:xfrm>
            <a:solidFill>
              <a:schemeClr val="accent5"/>
            </a:solidFill>
          </p:grpSpPr>
          <p:sp>
            <p:nvSpPr>
              <p:cNvPr id="462" name="Oval 461">
                <a:extLst>
                  <a:ext uri="{FF2B5EF4-FFF2-40B4-BE49-F238E27FC236}">
                    <a16:creationId xmlns:a16="http://schemas.microsoft.com/office/drawing/2014/main" id="{6A83096C-2141-480B-BF0D-2D18E5ADE03C}"/>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E179678A-9A4D-4860-A9E4-D475D98B1A4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402BAEDC-FA39-429F-B1D0-8F81B27B7B56}"/>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Rectangle 464">
                <a:extLst>
                  <a:ext uri="{FF2B5EF4-FFF2-40B4-BE49-F238E27FC236}">
                    <a16:creationId xmlns:a16="http://schemas.microsoft.com/office/drawing/2014/main" id="{F445A05E-61BC-46E5-9FF1-DE9ADB225080}"/>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856B5426-E1BB-4B38-B6BC-8160A43EDAEF}"/>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Rectangle 466">
                <a:extLst>
                  <a:ext uri="{FF2B5EF4-FFF2-40B4-BE49-F238E27FC236}">
                    <a16:creationId xmlns:a16="http://schemas.microsoft.com/office/drawing/2014/main" id="{C30F2319-A5FB-4760-A409-F6DA503B6B35}"/>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467">
                <a:extLst>
                  <a:ext uri="{FF2B5EF4-FFF2-40B4-BE49-F238E27FC236}">
                    <a16:creationId xmlns:a16="http://schemas.microsoft.com/office/drawing/2014/main" id="{11FDF91F-AEE5-476A-9831-CA19466C8085}"/>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Rectangle 468">
                <a:extLst>
                  <a:ext uri="{FF2B5EF4-FFF2-40B4-BE49-F238E27FC236}">
                    <a16:creationId xmlns:a16="http://schemas.microsoft.com/office/drawing/2014/main" id="{C13ADB6E-A025-4703-A97B-941087AD5AB3}"/>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123083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a:t>PCA</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98621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In the figure to the right we can see the samples of the dataset each one colored according to the disease it relates to using the first 2 components of the PCA the explained variation by the 2 components is 0.12 and 0.10.</a:t>
            </a:r>
          </a:p>
          <a:p>
            <a:pPr>
              <a:lnSpc>
                <a:spcPct val="150000"/>
              </a:lnSpc>
            </a:pPr>
            <a:endParaRPr lang="en-US" sz="1600" dirty="0"/>
          </a:p>
          <a:p>
            <a:pPr marL="285750" indent="-285750">
              <a:lnSpc>
                <a:spcPct val="150000"/>
              </a:lnSpc>
              <a:buFont typeface="Arial" panose="020B0604020202020204" pitchFamily="34" charset="0"/>
              <a:buChar char="•"/>
            </a:pPr>
            <a:r>
              <a:rPr lang="en-US" sz="1600" dirty="0"/>
              <a:t>Although some diseases do appear to be separated, most of the samples are grouped together and can’t be separated using 2 components.</a:t>
            </a:r>
          </a:p>
        </p:txBody>
      </p:sp>
      <p:grpSp>
        <p:nvGrpSpPr>
          <p:cNvPr id="11" name="Group 10">
            <a:extLst>
              <a:ext uri="{FF2B5EF4-FFF2-40B4-BE49-F238E27FC236}">
                <a16:creationId xmlns:a16="http://schemas.microsoft.com/office/drawing/2014/main" id="{7C728700-E9E9-4398-B26B-7A2150848931}"/>
              </a:ext>
            </a:extLst>
          </p:cNvPr>
          <p:cNvGrpSpPr/>
          <p:nvPr/>
        </p:nvGrpSpPr>
        <p:grpSpPr>
          <a:xfrm>
            <a:off x="5069745" y="1105249"/>
            <a:ext cx="7122255" cy="4647501"/>
            <a:chOff x="5069745" y="1182848"/>
            <a:chExt cx="7122255" cy="4647501"/>
          </a:xfrm>
        </p:grpSpPr>
        <p:pic>
          <p:nvPicPr>
            <p:cNvPr id="3" name="Picture 2" descr="A close up of a map&#10;&#10;Description automatically generated">
              <a:extLst>
                <a:ext uri="{FF2B5EF4-FFF2-40B4-BE49-F238E27FC236}">
                  <a16:creationId xmlns:a16="http://schemas.microsoft.com/office/drawing/2014/main" id="{CAF63786-976C-4302-9108-F239814C802E}"/>
                </a:ext>
              </a:extLst>
            </p:cNvPr>
            <p:cNvPicPr>
              <a:picLocks noChangeAspect="1"/>
            </p:cNvPicPr>
            <p:nvPr/>
          </p:nvPicPr>
          <p:blipFill rotWithShape="1">
            <a:blip r:embed="rId2">
              <a:extLst>
                <a:ext uri="{28A0092B-C50C-407E-A947-70E740481C1C}">
                  <a14:useLocalDpi xmlns:a14="http://schemas.microsoft.com/office/drawing/2010/main" val="0"/>
                </a:ext>
              </a:extLst>
            </a:blip>
            <a:srcRect l="7635" t="8006" r="9236" b="5030"/>
            <a:stretch/>
          </p:blipFill>
          <p:spPr>
            <a:xfrm>
              <a:off x="5069745" y="1182848"/>
              <a:ext cx="7122255" cy="4647501"/>
            </a:xfrm>
            <a:prstGeom prst="rect">
              <a:avLst/>
            </a:prstGeom>
          </p:spPr>
        </p:pic>
        <p:sp>
          <p:nvSpPr>
            <p:cNvPr id="6" name="Rectangle: Diagonal Corners Snipped 5">
              <a:extLst>
                <a:ext uri="{FF2B5EF4-FFF2-40B4-BE49-F238E27FC236}">
                  <a16:creationId xmlns:a16="http://schemas.microsoft.com/office/drawing/2014/main" id="{AA0E88E6-042C-47F0-B795-D754A8D31156}"/>
                </a:ext>
              </a:extLst>
            </p:cNvPr>
            <p:cNvSpPr/>
            <p:nvPr/>
          </p:nvSpPr>
          <p:spPr>
            <a:xfrm>
              <a:off x="8531604" y="4127383"/>
              <a:ext cx="3506598" cy="1308683"/>
            </a:xfrm>
            <a:prstGeom prst="snip2Diag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50" b="1" dirty="0">
                  <a:solidFill>
                    <a:schemeClr val="accent3">
                      <a:lumMod val="50000"/>
                    </a:schemeClr>
                  </a:solidFill>
                </a:rPr>
                <a:t>Liver Diseases:</a:t>
              </a:r>
              <a:br>
                <a:rPr lang="en-US" sz="1050" dirty="0">
                  <a:solidFill>
                    <a:schemeClr val="accent3">
                      <a:lumMod val="50000"/>
                    </a:schemeClr>
                  </a:solidFill>
                </a:rPr>
              </a:br>
              <a:r>
                <a:rPr lang="en-US" sz="1050" dirty="0">
                  <a:solidFill>
                    <a:schemeClr val="accent3">
                      <a:lumMod val="50000"/>
                    </a:schemeClr>
                  </a:solidFill>
                </a:rPr>
                <a:t>Hepatitis variants</a:t>
              </a:r>
              <a:br>
                <a:rPr lang="en-US" sz="1050" dirty="0">
                  <a:solidFill>
                    <a:schemeClr val="accent3">
                      <a:lumMod val="50000"/>
                    </a:schemeClr>
                  </a:solidFill>
                </a:rPr>
              </a:br>
              <a:r>
                <a:rPr lang="en-US" sz="1050" dirty="0">
                  <a:solidFill>
                    <a:schemeClr val="accent3">
                      <a:lumMod val="50000"/>
                    </a:schemeClr>
                  </a:solidFill>
                </a:rPr>
                <a:t>Chronic Cholestasis</a:t>
              </a:r>
              <a:br>
                <a:rPr lang="en-US" sz="1050" dirty="0">
                  <a:solidFill>
                    <a:schemeClr val="accent3">
                      <a:lumMod val="50000"/>
                    </a:schemeClr>
                  </a:solidFill>
                </a:rPr>
              </a:br>
              <a:r>
                <a:rPr lang="en-US" sz="1050" dirty="0">
                  <a:solidFill>
                    <a:schemeClr val="accent3">
                      <a:lumMod val="50000"/>
                    </a:schemeClr>
                  </a:solidFill>
                </a:rPr>
                <a:t>Jaundice</a:t>
              </a:r>
              <a:endParaRPr lang="en-GB" sz="1050" dirty="0">
                <a:solidFill>
                  <a:schemeClr val="accent3">
                    <a:lumMod val="50000"/>
                  </a:schemeClr>
                </a:solidFill>
              </a:endParaRPr>
            </a:p>
          </p:txBody>
        </p:sp>
        <p:sp>
          <p:nvSpPr>
            <p:cNvPr id="8" name="Rectangle: Diagonal Corners Snipped 7">
              <a:extLst>
                <a:ext uri="{FF2B5EF4-FFF2-40B4-BE49-F238E27FC236}">
                  <a16:creationId xmlns:a16="http://schemas.microsoft.com/office/drawing/2014/main" id="{D8F4B27B-C47D-4C27-A532-1705493E984E}"/>
                </a:ext>
              </a:extLst>
            </p:cNvPr>
            <p:cNvSpPr/>
            <p:nvPr/>
          </p:nvSpPr>
          <p:spPr>
            <a:xfrm>
              <a:off x="6853806" y="1476462"/>
              <a:ext cx="2055302" cy="1149292"/>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accent3">
                      <a:lumMod val="50000"/>
                    </a:schemeClr>
                  </a:solidFill>
                </a:rPr>
                <a:t>“Winter Diseases”:</a:t>
              </a:r>
            </a:p>
            <a:p>
              <a:r>
                <a:rPr lang="en-US" sz="900" dirty="0">
                  <a:solidFill>
                    <a:schemeClr val="accent3">
                      <a:lumMod val="50000"/>
                    </a:schemeClr>
                  </a:solidFill>
                </a:rPr>
                <a:t>Common Cold</a:t>
              </a:r>
            </a:p>
            <a:p>
              <a:r>
                <a:rPr lang="en-US" sz="900" dirty="0">
                  <a:solidFill>
                    <a:schemeClr val="accent3">
                      <a:lumMod val="50000"/>
                    </a:schemeClr>
                  </a:solidFill>
                </a:rPr>
                <a:t>Pneumonia</a:t>
              </a:r>
              <a:endParaRPr lang="en-GB" sz="900" dirty="0">
                <a:solidFill>
                  <a:schemeClr val="accent3">
                    <a:lumMod val="50000"/>
                  </a:schemeClr>
                </a:solidFill>
              </a:endParaRPr>
            </a:p>
          </p:txBody>
        </p:sp>
        <p:sp>
          <p:nvSpPr>
            <p:cNvPr id="10" name="Rectangle: Diagonal Corners Snipped 9">
              <a:extLst>
                <a:ext uri="{FF2B5EF4-FFF2-40B4-BE49-F238E27FC236}">
                  <a16:creationId xmlns:a16="http://schemas.microsoft.com/office/drawing/2014/main" id="{0680A0A6-C685-475D-B43F-FF1892B5AE6A}"/>
                </a:ext>
              </a:extLst>
            </p:cNvPr>
            <p:cNvSpPr/>
            <p:nvPr/>
          </p:nvSpPr>
          <p:spPr>
            <a:xfrm>
              <a:off x="8086987" y="3145871"/>
              <a:ext cx="2526484" cy="940019"/>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b="1" dirty="0">
                  <a:solidFill>
                    <a:schemeClr val="accent3">
                      <a:lumMod val="50000"/>
                    </a:schemeClr>
                  </a:solidFill>
                </a:rPr>
                <a:t>No Common cause:</a:t>
              </a:r>
            </a:p>
            <a:p>
              <a:pPr algn="r"/>
              <a:r>
                <a:rPr lang="en-US" sz="1000" dirty="0" err="1">
                  <a:solidFill>
                    <a:schemeClr val="accent3">
                      <a:lumMod val="50000"/>
                    </a:schemeClr>
                  </a:solidFill>
                </a:rPr>
                <a:t>Chickenpox,Typhoid</a:t>
              </a:r>
              <a:r>
                <a:rPr lang="en-US" sz="1000" dirty="0">
                  <a:solidFill>
                    <a:schemeClr val="accent3">
                      <a:lumMod val="50000"/>
                    </a:schemeClr>
                  </a:solidFill>
                </a:rPr>
                <a:t>, </a:t>
              </a:r>
              <a:r>
                <a:rPr lang="en-US" sz="1000" dirty="0" err="1">
                  <a:solidFill>
                    <a:schemeClr val="accent3">
                      <a:lumMod val="50000"/>
                    </a:schemeClr>
                  </a:solidFill>
                </a:rPr>
                <a:t>Dangue</a:t>
              </a:r>
              <a:r>
                <a:rPr lang="en-US" sz="1000" dirty="0">
                  <a:solidFill>
                    <a:schemeClr val="accent3">
                      <a:lumMod val="50000"/>
                    </a:schemeClr>
                  </a:solidFill>
                </a:rPr>
                <a:t>, Malaria</a:t>
              </a:r>
              <a:endParaRPr lang="en-GB" sz="1000" dirty="0">
                <a:solidFill>
                  <a:schemeClr val="accent3">
                    <a:lumMod val="50000"/>
                  </a:schemeClr>
                </a:solidFill>
              </a:endParaRPr>
            </a:p>
          </p:txBody>
        </p:sp>
      </p:grpSp>
    </p:spTree>
    <p:extLst>
      <p:ext uri="{BB962C8B-B14F-4D97-AF65-F5344CB8AC3E}">
        <p14:creationId xmlns:p14="http://schemas.microsoft.com/office/powerpoint/2010/main" val="16255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err="1"/>
              <a:t>tSNE</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29320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t-SNE reduction to 2 components yields perfect results with </a:t>
            </a:r>
            <a:r>
              <a:rPr lang="en-US" sz="1600" dirty="0" err="1"/>
              <a:t>distinctable</a:t>
            </a:r>
            <a:r>
              <a:rPr lang="en-US" sz="1600" dirty="0"/>
              <a:t> separation between the different indications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This result suggests that our dataset is </a:t>
            </a:r>
            <a:r>
              <a:rPr lang="en-US" sz="1600" dirty="0" err="1"/>
              <a:t>overfitted</a:t>
            </a:r>
            <a:r>
              <a:rPr lang="en-US" sz="1600" dirty="0"/>
              <a:t> due to the high dimensionality and samples to features ratio.</a:t>
            </a:r>
          </a:p>
          <a:p>
            <a:pPr>
              <a:lnSpc>
                <a:spcPct val="150000"/>
              </a:lnSpc>
            </a:pP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C389857C-10FD-4938-AA74-59D637A89968}"/>
              </a:ext>
            </a:extLst>
          </p:cNvPr>
          <p:cNvPicPr>
            <a:picLocks noChangeAspect="1"/>
          </p:cNvPicPr>
          <p:nvPr/>
        </p:nvPicPr>
        <p:blipFill rotWithShape="1">
          <a:blip r:embed="rId2">
            <a:extLst>
              <a:ext uri="{28A0092B-C50C-407E-A947-70E740481C1C}">
                <a14:useLocalDpi xmlns:a14="http://schemas.microsoft.com/office/drawing/2010/main" val="0"/>
              </a:ext>
            </a:extLst>
          </a:blip>
          <a:srcRect l="7261" t="9085" r="4005" b="5358"/>
          <a:stretch/>
        </p:blipFill>
        <p:spPr>
          <a:xfrm>
            <a:off x="5059015" y="1204957"/>
            <a:ext cx="7132985" cy="4289989"/>
          </a:xfrm>
          <a:prstGeom prst="rect">
            <a:avLst/>
          </a:prstGeom>
        </p:spPr>
      </p:pic>
    </p:spTree>
    <p:extLst>
      <p:ext uri="{BB962C8B-B14F-4D97-AF65-F5344CB8AC3E}">
        <p14:creationId xmlns:p14="http://schemas.microsoft.com/office/powerpoint/2010/main" val="37942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0"/>
          </p:nvPr>
        </p:nvSpPr>
        <p:spPr/>
        <p:txBody>
          <a:bodyPr/>
          <a:lstStyle/>
          <a:p>
            <a:r>
              <a:rPr lang="en-US" dirty="0"/>
              <a:t>Overcoming Overfitting</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4" y="3384066"/>
            <a:ext cx="3953940" cy="2953099"/>
          </a:xfrm>
          <a:prstGeom prst="rect">
            <a:avLst/>
          </a:prstGeom>
        </p:spPr>
      </p:pic>
      <p:sp>
        <p:nvSpPr>
          <p:cNvPr id="5" name="TextBox 4"/>
          <p:cNvSpPr txBox="1"/>
          <p:nvPr/>
        </p:nvSpPr>
        <p:spPr>
          <a:xfrm>
            <a:off x="323529" y="1205345"/>
            <a:ext cx="11688362" cy="2446824"/>
          </a:xfrm>
          <a:prstGeom prst="rect">
            <a:avLst/>
          </a:prstGeom>
          <a:noFill/>
        </p:spPr>
        <p:txBody>
          <a:bodyPr wrap="square" rtlCol="1">
            <a:spAutoFit/>
          </a:bodyPr>
          <a:lstStyle/>
          <a:p>
            <a:pPr>
              <a:lnSpc>
                <a:spcPct val="150000"/>
              </a:lnSpc>
            </a:pPr>
            <a:r>
              <a:rPr lang="en-US" dirty="0"/>
              <a:t>Since our goal is to be able to generalize self reported symptoms and those are subjective and prune to variability and errors we need to establish a way of reducing the features so that they generalize to our requirements.</a:t>
            </a:r>
          </a:p>
          <a:p>
            <a:pPr>
              <a:lnSpc>
                <a:spcPct val="150000"/>
              </a:lnSpc>
            </a:pPr>
            <a:r>
              <a:rPr lang="en-US" dirty="0"/>
              <a:t>In order to do so we assessed the features in 2 methods:</a:t>
            </a:r>
          </a:p>
          <a:p>
            <a:pPr marL="342900" indent="-342900">
              <a:lnSpc>
                <a:spcPct val="150000"/>
              </a:lnSpc>
              <a:buFont typeface="+mj-lt"/>
              <a:buAutoNum type="arabicPeriod"/>
            </a:pPr>
            <a:r>
              <a:rPr lang="en-US" dirty="0"/>
              <a:t>Variance of features to detect features which are related to a small subset of the diseases or non subjective</a:t>
            </a:r>
          </a:p>
          <a:p>
            <a:pPr marL="342900" indent="-342900">
              <a:lnSpc>
                <a:spcPct val="150000"/>
              </a:lnSpc>
              <a:buFont typeface="+mj-lt"/>
              <a:buAutoNum type="arabicPeriod"/>
            </a:pPr>
            <a:r>
              <a:rPr lang="en-US" dirty="0"/>
              <a:t>Correlation between features finding those who can be inferred from one another</a:t>
            </a:r>
          </a:p>
          <a:p>
            <a:pPr marL="342900" indent="-342900">
              <a:buFont typeface="+mj-lt"/>
              <a:buAutoNum type="arabicPeriod"/>
            </a:pPr>
            <a:endParaRPr lang="he-IL" dirty="0"/>
          </a:p>
        </p:txBody>
      </p:sp>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1618" t="4582" r="6002" b="4487"/>
          <a:stretch/>
        </p:blipFill>
        <p:spPr>
          <a:xfrm>
            <a:off x="5461000" y="3384066"/>
            <a:ext cx="2997200" cy="2937935"/>
          </a:xfrm>
          <a:prstGeom prst="rect">
            <a:avLst/>
          </a:prstGeom>
        </p:spPr>
      </p:pic>
      <p:cxnSp>
        <p:nvCxnSpPr>
          <p:cNvPr id="8" name="מחבר חץ ישר 7"/>
          <p:cNvCxnSpPr/>
          <p:nvPr/>
        </p:nvCxnSpPr>
        <p:spPr>
          <a:xfrm flipH="1">
            <a:off x="1193800" y="4080933"/>
            <a:ext cx="474133"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5245" y="3911656"/>
            <a:ext cx="1769533" cy="338554"/>
          </a:xfrm>
          <a:prstGeom prst="rect">
            <a:avLst/>
          </a:prstGeom>
          <a:noFill/>
        </p:spPr>
        <p:txBody>
          <a:bodyPr wrap="square" rtlCol="1">
            <a:spAutoFit/>
          </a:bodyPr>
          <a:lstStyle/>
          <a:p>
            <a:r>
              <a:rPr lang="en-US" sz="800" dirty="0"/>
              <a:t>Features relating to approximately only one condition</a:t>
            </a:r>
            <a:endParaRPr lang="he-IL" sz="800" dirty="0"/>
          </a:p>
        </p:txBody>
      </p:sp>
      <p:cxnSp>
        <p:nvCxnSpPr>
          <p:cNvPr id="13" name="מחבר ישר 12"/>
          <p:cNvCxnSpPr/>
          <p:nvPr/>
        </p:nvCxnSpPr>
        <p:spPr>
          <a:xfrm>
            <a:off x="1984277" y="5143630"/>
            <a:ext cx="0" cy="9015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74801" y="4945120"/>
            <a:ext cx="889000" cy="215444"/>
          </a:xfrm>
          <a:prstGeom prst="rect">
            <a:avLst/>
          </a:prstGeom>
          <a:noFill/>
        </p:spPr>
        <p:txBody>
          <a:bodyPr wrap="square" rtlCol="1">
            <a:spAutoFit/>
          </a:bodyPr>
          <a:lstStyle/>
          <a:p>
            <a:r>
              <a:rPr lang="en-US" sz="800" dirty="0"/>
              <a:t>Selected Cutoff</a:t>
            </a:r>
            <a:endParaRPr lang="he-IL" sz="800" dirty="0"/>
          </a:p>
        </p:txBody>
      </p:sp>
    </p:spTree>
    <p:extLst>
      <p:ext uri="{BB962C8B-B14F-4D97-AF65-F5344CB8AC3E}">
        <p14:creationId xmlns:p14="http://schemas.microsoft.com/office/powerpoint/2010/main" val="88067826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3113</TotalTime>
  <Words>1301</Words>
  <Application>Microsoft Office PowerPoint</Application>
  <PresentationFormat>מסך רחב</PresentationFormat>
  <Paragraphs>152</Paragraphs>
  <Slides>20</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2</vt:i4>
      </vt:variant>
      <vt:variant>
        <vt:lpstr>כותרות שקופיות</vt:lpstr>
      </vt:variant>
      <vt:variant>
        <vt:i4>20</vt:i4>
      </vt:variant>
    </vt:vector>
  </HeadingPairs>
  <TitlesOfParts>
    <vt:vector size="26" baseType="lpstr">
      <vt:lpstr>Arial</vt:lpstr>
      <vt:lpstr>Arial</vt:lpstr>
      <vt:lpstr>Franklin Gothic Heavy</vt:lpstr>
      <vt:lpstr>Open Sans</vt:lpstr>
      <vt:lpstr>Cover and End Slide Master</vt:lpstr>
      <vt:lpstr>Contents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Roie&amp;Naama</dc:creator>
  <cp:lastModifiedBy>sensuse</cp:lastModifiedBy>
  <cp:revision>136</cp:revision>
  <dcterms:created xsi:type="dcterms:W3CDTF">2020-08-08T10:44:39Z</dcterms:created>
  <dcterms:modified xsi:type="dcterms:W3CDTF">2020-08-24T12:48:11Z</dcterms:modified>
</cp:coreProperties>
</file>